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3"/>
  </p:notesMasterIdLst>
  <p:handoutMasterIdLst>
    <p:handoutMasterId r:id="rId34"/>
  </p:handoutMasterIdLst>
  <p:sldIdLst>
    <p:sldId id="412" r:id="rId2"/>
    <p:sldId id="417" r:id="rId3"/>
    <p:sldId id="418" r:id="rId4"/>
    <p:sldId id="421" r:id="rId5"/>
    <p:sldId id="422" r:id="rId6"/>
    <p:sldId id="416" r:id="rId7"/>
    <p:sldId id="445" r:id="rId8"/>
    <p:sldId id="425" r:id="rId9"/>
    <p:sldId id="423" r:id="rId10"/>
    <p:sldId id="424" r:id="rId11"/>
    <p:sldId id="426" r:id="rId12"/>
    <p:sldId id="446" r:id="rId13"/>
    <p:sldId id="427" r:id="rId14"/>
    <p:sldId id="431" r:id="rId15"/>
    <p:sldId id="430" r:id="rId16"/>
    <p:sldId id="434" r:id="rId17"/>
    <p:sldId id="433" r:id="rId18"/>
    <p:sldId id="428" r:id="rId19"/>
    <p:sldId id="443" r:id="rId20"/>
    <p:sldId id="429" r:id="rId21"/>
    <p:sldId id="436" r:id="rId22"/>
    <p:sldId id="437" r:id="rId23"/>
    <p:sldId id="432" r:id="rId24"/>
    <p:sldId id="444" r:id="rId25"/>
    <p:sldId id="447" r:id="rId26"/>
    <p:sldId id="438" r:id="rId27"/>
    <p:sldId id="440" r:id="rId28"/>
    <p:sldId id="439" r:id="rId29"/>
    <p:sldId id="435" r:id="rId30"/>
    <p:sldId id="441" r:id="rId31"/>
    <p:sldId id="442" r:id="rId32"/>
  </p:sldIdLst>
  <p:sldSz cx="9144000" cy="6858000" type="screen4x3"/>
  <p:notesSz cx="6858000" cy="9144000"/>
  <p:defaultTextStyle>
    <a:defPPr>
      <a:defRPr lang="en-US"/>
    </a:defPPr>
    <a:lvl1pPr algn="l" rtl="0" eaLnBrk="0" fontAlgn="base" hangingPunct="0">
      <a:spcBef>
        <a:spcPct val="0"/>
      </a:spcBef>
      <a:spcAft>
        <a:spcPct val="0"/>
      </a:spcAft>
      <a:defRPr sz="3200"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sz="3200"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sz="3200"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sz="3200"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sz="3200" kern="1200">
        <a:solidFill>
          <a:schemeClr val="tx1"/>
        </a:solidFill>
        <a:latin typeface="Verdana" pitchFamily="34" charset="0"/>
        <a:ea typeface="+mn-ea"/>
        <a:cs typeface="+mn-cs"/>
      </a:defRPr>
    </a:lvl5pPr>
    <a:lvl6pPr marL="2286000" algn="l" defTabSz="914400" rtl="0" eaLnBrk="1" latinLnBrk="0" hangingPunct="1">
      <a:defRPr sz="3200" kern="1200">
        <a:solidFill>
          <a:schemeClr val="tx1"/>
        </a:solidFill>
        <a:latin typeface="Verdana" pitchFamily="34" charset="0"/>
        <a:ea typeface="+mn-ea"/>
        <a:cs typeface="+mn-cs"/>
      </a:defRPr>
    </a:lvl6pPr>
    <a:lvl7pPr marL="2743200" algn="l" defTabSz="914400" rtl="0" eaLnBrk="1" latinLnBrk="0" hangingPunct="1">
      <a:defRPr sz="3200" kern="1200">
        <a:solidFill>
          <a:schemeClr val="tx1"/>
        </a:solidFill>
        <a:latin typeface="Verdana" pitchFamily="34" charset="0"/>
        <a:ea typeface="+mn-ea"/>
        <a:cs typeface="+mn-cs"/>
      </a:defRPr>
    </a:lvl7pPr>
    <a:lvl8pPr marL="3200400" algn="l" defTabSz="914400" rtl="0" eaLnBrk="1" latinLnBrk="0" hangingPunct="1">
      <a:defRPr sz="3200" kern="1200">
        <a:solidFill>
          <a:schemeClr val="tx1"/>
        </a:solidFill>
        <a:latin typeface="Verdana" pitchFamily="34" charset="0"/>
        <a:ea typeface="+mn-ea"/>
        <a:cs typeface="+mn-cs"/>
      </a:defRPr>
    </a:lvl8pPr>
    <a:lvl9pPr marL="3657600" algn="l" defTabSz="914400" rtl="0" eaLnBrk="1" latinLnBrk="0" hangingPunct="1">
      <a:defRPr sz="3200"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6633"/>
    <a:srgbClr val="C4BD97"/>
    <a:srgbClr val="000066"/>
    <a:srgbClr val="0E438A"/>
    <a:srgbClr val="525152"/>
    <a:srgbClr val="0099CC"/>
    <a:srgbClr val="33CCFF"/>
    <a:srgbClr val="0066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422" autoAdjust="0"/>
    <p:restoredTop sz="91181" autoAdjust="0"/>
  </p:normalViewPr>
  <p:slideViewPr>
    <p:cSldViewPr>
      <p:cViewPr varScale="1">
        <p:scale>
          <a:sx n="105" d="100"/>
          <a:sy n="105" d="100"/>
        </p:scale>
        <p:origin x="-96" y="-4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77" d="100"/>
          <a:sy n="77" d="100"/>
        </p:scale>
        <p:origin x="-2040" y="-96"/>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28675"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28676"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28677"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527860AF-97BD-496C-94D6-17FD510ABE13}"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48131"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481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4813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813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4813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828F81AB-B5CE-4B28-BA1C-09C498F56CE9}"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Verdana" pitchFamily="34" charset="0"/>
        <a:ea typeface="+mn-ea"/>
        <a:cs typeface="Arial" charset="0"/>
      </a:defRPr>
    </a:lvl1pPr>
    <a:lvl2pPr marL="457200" algn="l" rtl="0" fontAlgn="base">
      <a:spcBef>
        <a:spcPct val="30000"/>
      </a:spcBef>
      <a:spcAft>
        <a:spcPct val="0"/>
      </a:spcAft>
      <a:defRPr sz="1200" kern="1200">
        <a:solidFill>
          <a:schemeClr val="tx1"/>
        </a:solidFill>
        <a:latin typeface="Verdana" pitchFamily="34" charset="0"/>
        <a:ea typeface="+mn-ea"/>
        <a:cs typeface="Arial" charset="0"/>
      </a:defRPr>
    </a:lvl2pPr>
    <a:lvl3pPr marL="914400" algn="l" rtl="0" fontAlgn="base">
      <a:spcBef>
        <a:spcPct val="30000"/>
      </a:spcBef>
      <a:spcAft>
        <a:spcPct val="0"/>
      </a:spcAft>
      <a:defRPr sz="1200" kern="1200">
        <a:solidFill>
          <a:schemeClr val="tx1"/>
        </a:solidFill>
        <a:latin typeface="Verdana" pitchFamily="34" charset="0"/>
        <a:ea typeface="+mn-ea"/>
        <a:cs typeface="Arial" charset="0"/>
      </a:defRPr>
    </a:lvl3pPr>
    <a:lvl4pPr marL="1371600" algn="l" rtl="0" fontAlgn="base">
      <a:spcBef>
        <a:spcPct val="30000"/>
      </a:spcBef>
      <a:spcAft>
        <a:spcPct val="0"/>
      </a:spcAft>
      <a:defRPr sz="1200" kern="1200">
        <a:solidFill>
          <a:schemeClr val="tx1"/>
        </a:solidFill>
        <a:latin typeface="Verdana" pitchFamily="34" charset="0"/>
        <a:ea typeface="+mn-ea"/>
        <a:cs typeface="Arial" charset="0"/>
      </a:defRPr>
    </a:lvl4pPr>
    <a:lvl5pPr marL="1828800" algn="l" rtl="0" fontAlgn="base">
      <a:spcBef>
        <a:spcPct val="30000"/>
      </a:spcBef>
      <a:spcAft>
        <a:spcPct val="0"/>
      </a:spcAft>
      <a:defRPr sz="1200" kern="1200">
        <a:solidFill>
          <a:schemeClr val="tx1"/>
        </a:solidFill>
        <a:latin typeface="Verdana" pitchFamily="34"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C84E00-6E56-449C-9A91-7BDA7397BD5B}" type="slidenum">
              <a:rPr lang="en-US"/>
              <a:pPr/>
              <a:t>1</a:t>
            </a:fld>
            <a:endParaRPr lang="en-US"/>
          </a:p>
        </p:txBody>
      </p:sp>
      <p:sp>
        <p:nvSpPr>
          <p:cNvPr id="312322" name="Rectangle 2"/>
          <p:cNvSpPr>
            <a:spLocks noGrp="1" noRot="1" noChangeAspect="1" noChangeArrowheads="1" noTextEdit="1"/>
          </p:cNvSpPr>
          <p:nvPr>
            <p:ph type="sldImg"/>
          </p:nvPr>
        </p:nvSpPr>
        <p:spPr>
          <a:ln/>
        </p:spPr>
      </p:sp>
      <p:sp>
        <p:nvSpPr>
          <p:cNvPr id="312323"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32802" name="Picture 2" descr="Watermark"/>
          <p:cNvPicPr>
            <a:picLocks noChangeAspect="1" noChangeArrowheads="1"/>
          </p:cNvPicPr>
          <p:nvPr/>
        </p:nvPicPr>
        <p:blipFill>
          <a:blip r:embed="rId2" cstate="print"/>
          <a:srcRect l="6723" b="12773"/>
          <a:stretch>
            <a:fillRect/>
          </a:stretch>
        </p:blipFill>
        <p:spPr bwMode="auto">
          <a:xfrm>
            <a:off x="0" y="800308"/>
            <a:ext cx="6467475" cy="6048375"/>
          </a:xfrm>
          <a:prstGeom prst="rect">
            <a:avLst/>
          </a:prstGeom>
          <a:noFill/>
        </p:spPr>
      </p:pic>
      <p:sp>
        <p:nvSpPr>
          <p:cNvPr id="332803" name="Rectangle 3"/>
          <p:cNvSpPr>
            <a:spLocks noGrp="1" noChangeArrowheads="1"/>
          </p:cNvSpPr>
          <p:nvPr>
            <p:ph type="ctrTitle"/>
          </p:nvPr>
        </p:nvSpPr>
        <p:spPr>
          <a:xfrm>
            <a:off x="0" y="2130425"/>
            <a:ext cx="9144000" cy="1470025"/>
          </a:xfrm>
        </p:spPr>
        <p:txBody>
          <a:bodyPr/>
          <a:lstStyle>
            <a:lvl1pPr>
              <a:defRPr/>
            </a:lvl1pPr>
          </a:lstStyle>
          <a:p>
            <a:r>
              <a:rPr lang="en-US"/>
              <a:t>Title of presentation</a:t>
            </a:r>
          </a:p>
        </p:txBody>
      </p:sp>
      <p:sp>
        <p:nvSpPr>
          <p:cNvPr id="332804" name="Rectangle 4"/>
          <p:cNvSpPr>
            <a:spLocks noGrp="1" noChangeArrowheads="1"/>
          </p:cNvSpPr>
          <p:nvPr>
            <p:ph type="dt" sz="half" idx="2"/>
          </p:nvPr>
        </p:nvSpPr>
        <p:spPr>
          <a:xfrm>
            <a:off x="457200" y="6453188"/>
            <a:ext cx="2819400" cy="268287"/>
          </a:xfrm>
        </p:spPr>
        <p:txBody>
          <a:bodyPr/>
          <a:lstStyle>
            <a:lvl1pPr>
              <a:defRPr/>
            </a:lvl1pPr>
          </a:lstStyle>
          <a:p>
            <a:r>
              <a:rPr lang="en-US"/>
              <a:t>Geneva, 2 November 2009</a:t>
            </a:r>
          </a:p>
        </p:txBody>
      </p:sp>
      <p:sp>
        <p:nvSpPr>
          <p:cNvPr id="332806" name="Text Box 6"/>
          <p:cNvSpPr txBox="1">
            <a:spLocks noChangeArrowheads="1"/>
          </p:cNvSpPr>
          <p:nvPr/>
        </p:nvSpPr>
        <p:spPr bwMode="auto">
          <a:xfrm>
            <a:off x="7620000" y="6175375"/>
            <a:ext cx="1281113" cy="501650"/>
          </a:xfrm>
          <a:prstGeom prst="rect">
            <a:avLst/>
          </a:prstGeom>
          <a:noFill/>
          <a:ln w="9525">
            <a:noFill/>
            <a:miter lim="800000"/>
            <a:headEnd/>
            <a:tailEnd/>
          </a:ln>
          <a:effectLst/>
        </p:spPr>
        <p:txBody>
          <a:bodyPr wrap="none">
            <a:spAutoFit/>
          </a:bodyPr>
          <a:lstStyle/>
          <a:p>
            <a:pPr>
              <a:lnSpc>
                <a:spcPct val="90000"/>
              </a:lnSpc>
            </a:pPr>
            <a:r>
              <a:rPr lang="en-US" sz="1000">
                <a:solidFill>
                  <a:schemeClr val="bg1"/>
                </a:solidFill>
                <a:latin typeface="Univers" pitchFamily="34" charset="0"/>
              </a:rPr>
              <a:t>International</a:t>
            </a:r>
            <a:br>
              <a:rPr lang="en-US" sz="1000">
                <a:solidFill>
                  <a:schemeClr val="bg1"/>
                </a:solidFill>
                <a:latin typeface="Univers" pitchFamily="34" charset="0"/>
              </a:rPr>
            </a:br>
            <a:r>
              <a:rPr lang="en-US" sz="1000">
                <a:solidFill>
                  <a:schemeClr val="bg1"/>
                </a:solidFill>
                <a:latin typeface="Univers" pitchFamily="34" charset="0"/>
              </a:rPr>
              <a:t>Telecommunication</a:t>
            </a:r>
            <a:br>
              <a:rPr lang="en-US" sz="1000">
                <a:solidFill>
                  <a:schemeClr val="bg1"/>
                </a:solidFill>
                <a:latin typeface="Univers" pitchFamily="34" charset="0"/>
              </a:rPr>
            </a:br>
            <a:r>
              <a:rPr lang="en-US" sz="1000">
                <a:solidFill>
                  <a:schemeClr val="bg1"/>
                </a:solidFill>
                <a:latin typeface="Univers" pitchFamily="34" charset="0"/>
              </a:rPr>
              <a:t>Union</a:t>
            </a:r>
          </a:p>
        </p:txBody>
      </p:sp>
      <p:sp>
        <p:nvSpPr>
          <p:cNvPr id="332807" name="Rectangle 7"/>
          <p:cNvSpPr>
            <a:spLocks noChangeArrowheads="1"/>
          </p:cNvSpPr>
          <p:nvPr/>
        </p:nvSpPr>
        <p:spPr bwMode="auto">
          <a:xfrm>
            <a:off x="6426200" y="4343400"/>
            <a:ext cx="52388" cy="182563"/>
          </a:xfrm>
          <a:prstGeom prst="rect">
            <a:avLst/>
          </a:prstGeom>
          <a:noFill/>
          <a:ln w="9525">
            <a:noFill/>
            <a:miter lim="800000"/>
            <a:headEnd/>
            <a:tailEnd/>
          </a:ln>
        </p:spPr>
        <p:txBody>
          <a:bodyPr wrap="none" lIns="0" tIns="0" rIns="0" bIns="0">
            <a:spAutoFit/>
          </a:bodyPr>
          <a:lstStyle/>
          <a:p>
            <a:r>
              <a:rPr lang="en-US" sz="1200" b="1">
                <a:solidFill>
                  <a:srgbClr val="0C4B84"/>
                </a:solidFill>
              </a:rPr>
              <a:t> </a:t>
            </a:r>
            <a:endParaRPr lang="en-US" sz="2400"/>
          </a:p>
        </p:txBody>
      </p:sp>
      <p:sp>
        <p:nvSpPr>
          <p:cNvPr id="332808" name="Rectangle 8"/>
          <p:cNvSpPr>
            <a:spLocks noChangeArrowheads="1"/>
          </p:cNvSpPr>
          <p:nvPr/>
        </p:nvSpPr>
        <p:spPr bwMode="auto">
          <a:xfrm>
            <a:off x="7319963" y="4524375"/>
            <a:ext cx="52387" cy="182563"/>
          </a:xfrm>
          <a:prstGeom prst="rect">
            <a:avLst/>
          </a:prstGeom>
          <a:noFill/>
          <a:ln w="9525">
            <a:noFill/>
            <a:miter lim="800000"/>
            <a:headEnd/>
            <a:tailEnd/>
          </a:ln>
        </p:spPr>
        <p:txBody>
          <a:bodyPr wrap="none" lIns="0" tIns="0" rIns="0" bIns="0">
            <a:spAutoFit/>
          </a:bodyPr>
          <a:lstStyle/>
          <a:p>
            <a:r>
              <a:rPr lang="en-US" sz="1200" b="1">
                <a:solidFill>
                  <a:srgbClr val="0C4B84"/>
                </a:solidFill>
              </a:rPr>
              <a:t> </a:t>
            </a:r>
            <a:endParaRPr lang="en-US" sz="2400"/>
          </a:p>
        </p:txBody>
      </p:sp>
      <p:sp>
        <p:nvSpPr>
          <p:cNvPr id="332809" name="Rectangle 9"/>
          <p:cNvSpPr>
            <a:spLocks noChangeArrowheads="1"/>
          </p:cNvSpPr>
          <p:nvPr/>
        </p:nvSpPr>
        <p:spPr bwMode="auto">
          <a:xfrm>
            <a:off x="5280025" y="4802188"/>
            <a:ext cx="44450" cy="152400"/>
          </a:xfrm>
          <a:prstGeom prst="rect">
            <a:avLst/>
          </a:prstGeom>
          <a:noFill/>
          <a:ln w="9525">
            <a:noFill/>
            <a:miter lim="800000"/>
            <a:headEnd/>
            <a:tailEnd/>
          </a:ln>
        </p:spPr>
        <p:txBody>
          <a:bodyPr wrap="none" lIns="0" tIns="0" rIns="0" bIns="0">
            <a:spAutoFit/>
          </a:bodyPr>
          <a:lstStyle/>
          <a:p>
            <a:r>
              <a:rPr lang="en-US" sz="1000">
                <a:solidFill>
                  <a:srgbClr val="000000"/>
                </a:solidFill>
              </a:rPr>
              <a:t> </a:t>
            </a:r>
            <a:endParaRPr lang="en-US" sz="2400"/>
          </a:p>
        </p:txBody>
      </p:sp>
      <p:sp>
        <p:nvSpPr>
          <p:cNvPr id="332810" name="Rectangle 10"/>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Author</a:t>
            </a:r>
          </a:p>
          <a:p>
            <a:r>
              <a:rPr lang="en-US"/>
              <a:t>Organization</a:t>
            </a:r>
          </a:p>
          <a:p>
            <a:r>
              <a:rPr lang="en-US"/>
              <a:t>Country</a:t>
            </a:r>
          </a:p>
          <a:p>
            <a:r>
              <a:rPr lang="en-US"/>
              <a:t>Email</a:t>
            </a: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a:t>ITU-T Workshop on Accessibility</a:t>
            </a:r>
            <a:br>
              <a:rPr lang="en-US"/>
            </a:br>
            <a:r>
              <a:rPr lang="en-US"/>
              <a:t>Geneva, 2 November 2009</a:t>
            </a:r>
          </a:p>
        </p:txBody>
      </p:sp>
      <p:sp>
        <p:nvSpPr>
          <p:cNvPr id="5" name="Slide Number Placeholder 4"/>
          <p:cNvSpPr>
            <a:spLocks noGrp="1"/>
          </p:cNvSpPr>
          <p:nvPr>
            <p:ph type="sldNum" sz="quarter" idx="11"/>
          </p:nvPr>
        </p:nvSpPr>
        <p:spPr/>
        <p:txBody>
          <a:bodyPr/>
          <a:lstStyle>
            <a:lvl1pPr>
              <a:defRPr/>
            </a:lvl1pPr>
          </a:lstStyle>
          <a:p>
            <a:fld id="{1B31F6A5-F89E-411B-A77D-DCDBD70E9905}"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1261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6705600" cy="6126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a:t>ITU-T Workshop on Accessibility</a:t>
            </a:r>
            <a:br>
              <a:rPr lang="en-US"/>
            </a:br>
            <a:r>
              <a:rPr lang="en-US"/>
              <a:t>Geneva, 2 November 2009</a:t>
            </a:r>
          </a:p>
        </p:txBody>
      </p:sp>
      <p:sp>
        <p:nvSpPr>
          <p:cNvPr id="5" name="Slide Number Placeholder 4"/>
          <p:cNvSpPr>
            <a:spLocks noGrp="1"/>
          </p:cNvSpPr>
          <p:nvPr>
            <p:ph type="sldNum" sz="quarter" idx="11"/>
          </p:nvPr>
        </p:nvSpPr>
        <p:spPr/>
        <p:txBody>
          <a:bodyPr/>
          <a:lstStyle>
            <a:lvl1pPr>
              <a:defRPr/>
            </a:lvl1pPr>
          </a:lstStyle>
          <a:p>
            <a:fld id="{C1E4DE97-3D9D-4D75-8EA9-6CB43AF24807}"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395288" y="6308725"/>
            <a:ext cx="3240087" cy="312738"/>
          </a:xfrm>
        </p:spPr>
        <p:txBody>
          <a:bodyPr/>
          <a:lstStyle>
            <a:lvl1pPr>
              <a:defRPr/>
            </a:lvl1pPr>
          </a:lstStyle>
          <a:p>
            <a:r>
              <a:rPr lang="en-US"/>
              <a:t>ITU-T Workshop on Accessibility</a:t>
            </a:r>
            <a:br>
              <a:rPr lang="en-US"/>
            </a:br>
            <a:r>
              <a:rPr lang="en-US"/>
              <a:t>Geneva, 2 November 2009</a:t>
            </a:r>
          </a:p>
        </p:txBody>
      </p:sp>
      <p:sp>
        <p:nvSpPr>
          <p:cNvPr id="6" name="Slide Number Placeholder 5"/>
          <p:cNvSpPr>
            <a:spLocks noGrp="1"/>
          </p:cNvSpPr>
          <p:nvPr>
            <p:ph type="sldNum" sz="quarter" idx="11"/>
          </p:nvPr>
        </p:nvSpPr>
        <p:spPr>
          <a:xfrm>
            <a:off x="7010400" y="6381750"/>
            <a:ext cx="2133600" cy="476250"/>
          </a:xfrm>
        </p:spPr>
        <p:txBody>
          <a:bodyPr/>
          <a:lstStyle>
            <a:lvl1pPr>
              <a:defRPr/>
            </a:lvl1pPr>
          </a:lstStyle>
          <a:p>
            <a:fld id="{32393804-8437-45AF-A69D-A7FCED258991}"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a:t>ITU-T Workshop on Accessibility</a:t>
            </a:r>
            <a:br>
              <a:rPr lang="en-US"/>
            </a:br>
            <a:r>
              <a:rPr lang="en-US"/>
              <a:t>Geneva, 2 November 2009</a:t>
            </a:r>
          </a:p>
        </p:txBody>
      </p:sp>
      <p:sp>
        <p:nvSpPr>
          <p:cNvPr id="5" name="Slide Number Placeholder 4"/>
          <p:cNvSpPr>
            <a:spLocks noGrp="1"/>
          </p:cNvSpPr>
          <p:nvPr>
            <p:ph type="sldNum" sz="quarter" idx="11"/>
          </p:nvPr>
        </p:nvSpPr>
        <p:spPr/>
        <p:txBody>
          <a:bodyPr/>
          <a:lstStyle>
            <a:lvl1pPr>
              <a:defRPr/>
            </a:lvl1pPr>
          </a:lstStyle>
          <a:p>
            <a:fld id="{5CED96DC-0292-42A5-B87D-613766BF062A}"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r>
              <a:rPr lang="en-US"/>
              <a:t>ITU-T Workshop on Accessibility</a:t>
            </a:r>
            <a:br>
              <a:rPr lang="en-US"/>
            </a:br>
            <a:r>
              <a:rPr lang="en-US"/>
              <a:t>Geneva, 2 November 2009</a:t>
            </a:r>
          </a:p>
        </p:txBody>
      </p:sp>
      <p:sp>
        <p:nvSpPr>
          <p:cNvPr id="5" name="Slide Number Placeholder 4"/>
          <p:cNvSpPr>
            <a:spLocks noGrp="1"/>
          </p:cNvSpPr>
          <p:nvPr>
            <p:ph type="sldNum" sz="quarter" idx="11"/>
          </p:nvPr>
        </p:nvSpPr>
        <p:spPr/>
        <p:txBody>
          <a:bodyPr/>
          <a:lstStyle>
            <a:lvl1pPr>
              <a:defRPr/>
            </a:lvl1pPr>
          </a:lstStyle>
          <a:p>
            <a:fld id="{E6BA3FE5-26B1-492A-A596-135B1FE967F4}"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r>
              <a:rPr lang="en-US"/>
              <a:t>ITU-T Workshop on Accessibility</a:t>
            </a:r>
            <a:br>
              <a:rPr lang="en-US"/>
            </a:br>
            <a:r>
              <a:rPr lang="en-US"/>
              <a:t>Geneva, 2 November 2009</a:t>
            </a:r>
          </a:p>
        </p:txBody>
      </p:sp>
      <p:sp>
        <p:nvSpPr>
          <p:cNvPr id="6" name="Slide Number Placeholder 5"/>
          <p:cNvSpPr>
            <a:spLocks noGrp="1"/>
          </p:cNvSpPr>
          <p:nvPr>
            <p:ph type="sldNum" sz="quarter" idx="11"/>
          </p:nvPr>
        </p:nvSpPr>
        <p:spPr/>
        <p:txBody>
          <a:bodyPr/>
          <a:lstStyle>
            <a:lvl1pPr>
              <a:defRPr/>
            </a:lvl1pPr>
          </a:lstStyle>
          <a:p>
            <a:fld id="{C35A06CA-B844-4910-966C-D91D42305F4A}"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r>
              <a:rPr lang="en-US"/>
              <a:t>ITU-T Workshop on Accessibility</a:t>
            </a:r>
            <a:br>
              <a:rPr lang="en-US"/>
            </a:br>
            <a:r>
              <a:rPr lang="en-US"/>
              <a:t>Geneva, 2 November 2009</a:t>
            </a:r>
          </a:p>
        </p:txBody>
      </p:sp>
      <p:sp>
        <p:nvSpPr>
          <p:cNvPr id="8" name="Slide Number Placeholder 7"/>
          <p:cNvSpPr>
            <a:spLocks noGrp="1"/>
          </p:cNvSpPr>
          <p:nvPr>
            <p:ph type="sldNum" sz="quarter" idx="11"/>
          </p:nvPr>
        </p:nvSpPr>
        <p:spPr/>
        <p:txBody>
          <a:bodyPr/>
          <a:lstStyle>
            <a:lvl1pPr>
              <a:defRPr/>
            </a:lvl1pPr>
          </a:lstStyle>
          <a:p>
            <a:fld id="{503DCAF7-8100-47C7-A691-AE501CB33A59}"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r>
              <a:rPr lang="en-US"/>
              <a:t>ITU-T Workshop on Accessibility</a:t>
            </a:r>
            <a:br>
              <a:rPr lang="en-US"/>
            </a:br>
            <a:r>
              <a:rPr lang="en-US"/>
              <a:t>Geneva, 2 November 2009</a:t>
            </a:r>
          </a:p>
        </p:txBody>
      </p:sp>
      <p:sp>
        <p:nvSpPr>
          <p:cNvPr id="4" name="Slide Number Placeholder 3"/>
          <p:cNvSpPr>
            <a:spLocks noGrp="1"/>
          </p:cNvSpPr>
          <p:nvPr>
            <p:ph type="sldNum" sz="quarter" idx="11"/>
          </p:nvPr>
        </p:nvSpPr>
        <p:spPr/>
        <p:txBody>
          <a:bodyPr/>
          <a:lstStyle>
            <a:lvl1pPr>
              <a:defRPr/>
            </a:lvl1pPr>
          </a:lstStyle>
          <a:p>
            <a:fld id="{1079A191-53D1-42CB-88CF-7A6D6FA78E80}"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a:t>ITU-T Workshop on Accessibility</a:t>
            </a:r>
            <a:br>
              <a:rPr lang="en-US"/>
            </a:br>
            <a:r>
              <a:rPr lang="en-US"/>
              <a:t>Geneva, 2 November 2009</a:t>
            </a:r>
          </a:p>
        </p:txBody>
      </p:sp>
      <p:sp>
        <p:nvSpPr>
          <p:cNvPr id="3" name="Slide Number Placeholder 2"/>
          <p:cNvSpPr>
            <a:spLocks noGrp="1"/>
          </p:cNvSpPr>
          <p:nvPr>
            <p:ph type="sldNum" sz="quarter" idx="11"/>
          </p:nvPr>
        </p:nvSpPr>
        <p:spPr/>
        <p:txBody>
          <a:bodyPr/>
          <a:lstStyle>
            <a:lvl1pPr>
              <a:defRPr/>
            </a:lvl1pPr>
          </a:lstStyle>
          <a:p>
            <a:fld id="{27DC79A1-1D0C-49D6-89C8-E3410D5EF38C}"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a:t>ITU-T Workshop on Accessibility</a:t>
            </a:r>
            <a:br>
              <a:rPr lang="en-US"/>
            </a:br>
            <a:r>
              <a:rPr lang="en-US"/>
              <a:t>Geneva, 2 November 2009</a:t>
            </a:r>
          </a:p>
        </p:txBody>
      </p:sp>
      <p:sp>
        <p:nvSpPr>
          <p:cNvPr id="6" name="Slide Number Placeholder 5"/>
          <p:cNvSpPr>
            <a:spLocks noGrp="1"/>
          </p:cNvSpPr>
          <p:nvPr>
            <p:ph type="sldNum" sz="quarter" idx="11"/>
          </p:nvPr>
        </p:nvSpPr>
        <p:spPr/>
        <p:txBody>
          <a:bodyPr/>
          <a:lstStyle>
            <a:lvl1pPr>
              <a:defRPr/>
            </a:lvl1pPr>
          </a:lstStyle>
          <a:p>
            <a:fld id="{70CDC21B-D36E-442B-A674-0068286793EA}"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a:t>ITU-T Workshop on Accessibility</a:t>
            </a:r>
            <a:br>
              <a:rPr lang="en-US"/>
            </a:br>
            <a:r>
              <a:rPr lang="en-US"/>
              <a:t>Geneva, 2 November 2009</a:t>
            </a:r>
          </a:p>
        </p:txBody>
      </p:sp>
      <p:sp>
        <p:nvSpPr>
          <p:cNvPr id="6" name="Slide Number Placeholder 5"/>
          <p:cNvSpPr>
            <a:spLocks noGrp="1"/>
          </p:cNvSpPr>
          <p:nvPr>
            <p:ph type="sldNum" sz="quarter" idx="11"/>
          </p:nvPr>
        </p:nvSpPr>
        <p:spPr/>
        <p:txBody>
          <a:bodyPr/>
          <a:lstStyle>
            <a:lvl1pPr>
              <a:defRPr/>
            </a:lvl1pPr>
          </a:lstStyle>
          <a:p>
            <a:fld id="{B2E006F1-B419-4FA3-A0A8-6223291DC726}"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44" name="Picture 20" descr="Watermark"/>
          <p:cNvPicPr>
            <a:picLocks noChangeAspect="1" noChangeArrowheads="1"/>
          </p:cNvPicPr>
          <p:nvPr/>
        </p:nvPicPr>
        <p:blipFill>
          <a:blip r:embed="rId14" cstate="print"/>
          <a:srcRect l="6723" b="12773"/>
          <a:stretch>
            <a:fillRect/>
          </a:stretch>
        </p:blipFill>
        <p:spPr bwMode="auto">
          <a:xfrm>
            <a:off x="0" y="809649"/>
            <a:ext cx="6467475" cy="6048375"/>
          </a:xfrm>
          <a:prstGeom prst="rect">
            <a:avLst/>
          </a:prstGeom>
          <a:noFill/>
        </p:spPr>
      </p:pic>
      <p:sp>
        <p:nvSpPr>
          <p:cNvPr id="1026" name="Rectangle 2"/>
          <p:cNvSpPr>
            <a:spLocks noGrp="1" noChangeArrowheads="1"/>
          </p:cNvSpPr>
          <p:nvPr>
            <p:ph type="title"/>
          </p:nvPr>
        </p:nvSpPr>
        <p:spPr bwMode="auto">
          <a:xfrm>
            <a:off x="0" y="0"/>
            <a:ext cx="91440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4"/>
          <p:cNvSpPr>
            <a:spLocks noGrp="1" noChangeArrowheads="1"/>
          </p:cNvSpPr>
          <p:nvPr>
            <p:ph type="dt" sz="half" idx="2"/>
          </p:nvPr>
        </p:nvSpPr>
        <p:spPr bwMode="auto">
          <a:xfrm>
            <a:off x="395288" y="6308725"/>
            <a:ext cx="3240087" cy="3127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E438A"/>
                </a:solidFill>
                <a:latin typeface="Univers" pitchFamily="34" charset="0"/>
              </a:defRPr>
            </a:lvl1pPr>
          </a:lstStyle>
          <a:p>
            <a:r>
              <a:rPr lang="en-US"/>
              <a:t>ITU-T Workshop on Accessibility</a:t>
            </a:r>
            <a:br>
              <a:rPr lang="en-US"/>
            </a:br>
            <a:r>
              <a:rPr lang="en-US"/>
              <a:t>Geneva, 2 November 2009</a:t>
            </a:r>
          </a:p>
        </p:txBody>
      </p:sp>
      <p:sp>
        <p:nvSpPr>
          <p:cNvPr id="1041" name="Text Box 17"/>
          <p:cNvSpPr txBox="1">
            <a:spLocks noChangeArrowheads="1"/>
          </p:cNvSpPr>
          <p:nvPr userDrawn="1"/>
        </p:nvSpPr>
        <p:spPr bwMode="auto">
          <a:xfrm>
            <a:off x="7620000" y="6175375"/>
            <a:ext cx="1281113" cy="501650"/>
          </a:xfrm>
          <a:prstGeom prst="rect">
            <a:avLst/>
          </a:prstGeom>
          <a:noFill/>
          <a:ln w="9525">
            <a:noFill/>
            <a:miter lim="800000"/>
            <a:headEnd/>
            <a:tailEnd/>
          </a:ln>
          <a:effectLst/>
        </p:spPr>
        <p:txBody>
          <a:bodyPr wrap="none">
            <a:spAutoFit/>
          </a:bodyPr>
          <a:lstStyle/>
          <a:p>
            <a:pPr>
              <a:lnSpc>
                <a:spcPct val="90000"/>
              </a:lnSpc>
            </a:pPr>
            <a:r>
              <a:rPr lang="en-US" sz="1000">
                <a:solidFill>
                  <a:schemeClr val="bg1"/>
                </a:solidFill>
                <a:latin typeface="Univers" pitchFamily="34" charset="0"/>
              </a:rPr>
              <a:t>International</a:t>
            </a:r>
            <a:br>
              <a:rPr lang="en-US" sz="1000">
                <a:solidFill>
                  <a:schemeClr val="bg1"/>
                </a:solidFill>
                <a:latin typeface="Univers" pitchFamily="34" charset="0"/>
              </a:rPr>
            </a:br>
            <a:r>
              <a:rPr lang="en-US" sz="1000">
                <a:solidFill>
                  <a:schemeClr val="bg1"/>
                </a:solidFill>
                <a:latin typeface="Univers" pitchFamily="34" charset="0"/>
              </a:rPr>
              <a:t>Telecommunication</a:t>
            </a:r>
            <a:br>
              <a:rPr lang="en-US" sz="1000">
                <a:solidFill>
                  <a:schemeClr val="bg1"/>
                </a:solidFill>
                <a:latin typeface="Univers" pitchFamily="34" charset="0"/>
              </a:rPr>
            </a:br>
            <a:r>
              <a:rPr lang="en-US" sz="1000">
                <a:solidFill>
                  <a:schemeClr val="bg1"/>
                </a:solidFill>
                <a:latin typeface="Univers" pitchFamily="34" charset="0"/>
              </a:rPr>
              <a:t>Union</a:t>
            </a:r>
          </a:p>
        </p:txBody>
      </p:sp>
      <p:sp>
        <p:nvSpPr>
          <p:cNvPr id="1060" name="Rectangle 36"/>
          <p:cNvSpPr>
            <a:spLocks noGrp="1" noChangeArrowheads="1"/>
          </p:cNvSpPr>
          <p:nvPr>
            <p:ph type="sldNum" sz="quarter" idx="4"/>
          </p:nvPr>
        </p:nvSpPr>
        <p:spPr bwMode="auto">
          <a:xfrm>
            <a:off x="70104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89650129-CF61-4427-B801-A46FF7070554}" type="slidenum">
              <a:rPr lang="en-US"/>
              <a:pPr/>
              <a:t>‹#›</a:t>
            </a:fld>
            <a:endParaRPr lang="en-US"/>
          </a:p>
        </p:txBody>
      </p:sp>
      <p:sp>
        <p:nvSpPr>
          <p:cNvPr id="1061" name="Rectangle 37"/>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hf hdr="0" ftr="0"/>
  <p:txStyles>
    <p:titleStyle>
      <a:lvl1pPr algn="ctr" rtl="0" eaLnBrk="0" fontAlgn="base" hangingPunct="0">
        <a:spcBef>
          <a:spcPct val="0"/>
        </a:spcBef>
        <a:spcAft>
          <a:spcPct val="0"/>
        </a:spcAft>
        <a:defRPr sz="3200" b="1">
          <a:solidFill>
            <a:schemeClr val="bg2"/>
          </a:solidFill>
          <a:latin typeface="+mj-lt"/>
          <a:ea typeface="+mj-ea"/>
          <a:cs typeface="+mj-cs"/>
        </a:defRPr>
      </a:lvl1pPr>
      <a:lvl2pPr algn="ctr" rtl="0" eaLnBrk="0" fontAlgn="base" hangingPunct="0">
        <a:spcBef>
          <a:spcPct val="0"/>
        </a:spcBef>
        <a:spcAft>
          <a:spcPct val="0"/>
        </a:spcAft>
        <a:defRPr sz="3200" b="1">
          <a:solidFill>
            <a:schemeClr val="bg2"/>
          </a:solidFill>
          <a:latin typeface="Verdana" pitchFamily="34" charset="0"/>
        </a:defRPr>
      </a:lvl2pPr>
      <a:lvl3pPr algn="ctr" rtl="0" eaLnBrk="0" fontAlgn="base" hangingPunct="0">
        <a:spcBef>
          <a:spcPct val="0"/>
        </a:spcBef>
        <a:spcAft>
          <a:spcPct val="0"/>
        </a:spcAft>
        <a:defRPr sz="3200" b="1">
          <a:solidFill>
            <a:schemeClr val="bg2"/>
          </a:solidFill>
          <a:latin typeface="Verdana" pitchFamily="34" charset="0"/>
        </a:defRPr>
      </a:lvl3pPr>
      <a:lvl4pPr algn="ctr" rtl="0" eaLnBrk="0" fontAlgn="base" hangingPunct="0">
        <a:spcBef>
          <a:spcPct val="0"/>
        </a:spcBef>
        <a:spcAft>
          <a:spcPct val="0"/>
        </a:spcAft>
        <a:defRPr sz="3200" b="1">
          <a:solidFill>
            <a:schemeClr val="bg2"/>
          </a:solidFill>
          <a:latin typeface="Verdana" pitchFamily="34" charset="0"/>
        </a:defRPr>
      </a:lvl4pPr>
      <a:lvl5pPr algn="ctr" rtl="0" eaLnBrk="0" fontAlgn="base" hangingPunct="0">
        <a:spcBef>
          <a:spcPct val="0"/>
        </a:spcBef>
        <a:spcAft>
          <a:spcPct val="0"/>
        </a:spcAft>
        <a:defRPr sz="3200" b="1">
          <a:solidFill>
            <a:schemeClr val="bg2"/>
          </a:solidFill>
          <a:latin typeface="Verdana" pitchFamily="34" charset="0"/>
        </a:defRPr>
      </a:lvl5pPr>
      <a:lvl6pPr marL="457200" algn="ctr" rtl="0" eaLnBrk="0" fontAlgn="base" hangingPunct="0">
        <a:spcBef>
          <a:spcPct val="0"/>
        </a:spcBef>
        <a:spcAft>
          <a:spcPct val="0"/>
        </a:spcAft>
        <a:defRPr sz="3200" b="1">
          <a:solidFill>
            <a:schemeClr val="bg2"/>
          </a:solidFill>
          <a:latin typeface="Verdana" pitchFamily="34" charset="0"/>
        </a:defRPr>
      </a:lvl6pPr>
      <a:lvl7pPr marL="914400" algn="ctr" rtl="0" eaLnBrk="0" fontAlgn="base" hangingPunct="0">
        <a:spcBef>
          <a:spcPct val="0"/>
        </a:spcBef>
        <a:spcAft>
          <a:spcPct val="0"/>
        </a:spcAft>
        <a:defRPr sz="3200" b="1">
          <a:solidFill>
            <a:schemeClr val="bg2"/>
          </a:solidFill>
          <a:latin typeface="Verdana" pitchFamily="34" charset="0"/>
        </a:defRPr>
      </a:lvl7pPr>
      <a:lvl8pPr marL="1371600" algn="ctr" rtl="0" eaLnBrk="0" fontAlgn="base" hangingPunct="0">
        <a:spcBef>
          <a:spcPct val="0"/>
        </a:spcBef>
        <a:spcAft>
          <a:spcPct val="0"/>
        </a:spcAft>
        <a:defRPr sz="3200" b="1">
          <a:solidFill>
            <a:schemeClr val="bg2"/>
          </a:solidFill>
          <a:latin typeface="Verdana" pitchFamily="34" charset="0"/>
        </a:defRPr>
      </a:lvl8pPr>
      <a:lvl9pPr marL="1828800" algn="ctr" rtl="0" eaLnBrk="0" fontAlgn="base" hangingPunct="0">
        <a:spcBef>
          <a:spcPct val="0"/>
        </a:spcBef>
        <a:spcAft>
          <a:spcPct val="0"/>
        </a:spcAft>
        <a:defRPr sz="3200" b="1">
          <a:solidFill>
            <a:schemeClr val="bg2"/>
          </a:solidFill>
          <a:latin typeface="Verdana" pitchFamily="34" charset="0"/>
        </a:defRPr>
      </a:lvl9pPr>
    </p:titleStyle>
    <p:bodyStyle>
      <a:lvl1pPr marL="342900" indent="-342900" algn="l" rtl="0" eaLnBrk="0" fontAlgn="base" hangingPunct="0">
        <a:spcBef>
          <a:spcPct val="20000"/>
        </a:spcBef>
        <a:spcAft>
          <a:spcPct val="0"/>
        </a:spcAft>
        <a:buSzPct val="75000"/>
        <a:buBlip>
          <a:blip r:embed="rId15"/>
        </a:buBlip>
        <a:defRPr sz="3200">
          <a:solidFill>
            <a:schemeClr val="bg2"/>
          </a:solidFill>
          <a:latin typeface="+mn-lt"/>
          <a:ea typeface="+mn-ea"/>
          <a:cs typeface="+mn-cs"/>
        </a:defRPr>
      </a:lvl1pPr>
      <a:lvl2pPr marL="742950" indent="-285750" algn="l" rtl="0" eaLnBrk="0" fontAlgn="base" hangingPunct="0">
        <a:spcBef>
          <a:spcPct val="20000"/>
        </a:spcBef>
        <a:spcAft>
          <a:spcPct val="0"/>
        </a:spcAft>
        <a:buSzPct val="70000"/>
        <a:buFont typeface="ZapfDingbats BT" pitchFamily="18" charset="2"/>
        <a:buBlip>
          <a:blip r:embed="rId16"/>
        </a:buBlip>
        <a:defRPr sz="2800">
          <a:solidFill>
            <a:schemeClr val="bg2"/>
          </a:solidFill>
          <a:latin typeface="+mn-lt"/>
        </a:defRPr>
      </a:lvl2pPr>
      <a:lvl3pPr marL="1143000" indent="-228600" algn="l" rtl="0" eaLnBrk="0" fontAlgn="base" hangingPunct="0">
        <a:spcBef>
          <a:spcPct val="20000"/>
        </a:spcBef>
        <a:spcAft>
          <a:spcPct val="0"/>
        </a:spcAft>
        <a:buSzPct val="60000"/>
        <a:buBlip>
          <a:blip r:embed="rId15"/>
        </a:buBlip>
        <a:defRPr sz="2400">
          <a:solidFill>
            <a:schemeClr val="bg2"/>
          </a:solidFill>
          <a:latin typeface="+mn-lt"/>
        </a:defRPr>
      </a:lvl3pPr>
      <a:lvl4pPr marL="1600200" indent="-228600" algn="l" rtl="0" eaLnBrk="0" fontAlgn="base" hangingPunct="0">
        <a:spcBef>
          <a:spcPct val="20000"/>
        </a:spcBef>
        <a:spcAft>
          <a:spcPct val="0"/>
        </a:spcAft>
        <a:buSzPct val="70000"/>
        <a:buFont typeface="ZapfDingbats BT" pitchFamily="18" charset="2"/>
        <a:buBlip>
          <a:blip r:embed="rId16"/>
        </a:buBlip>
        <a:defRPr sz="2000">
          <a:solidFill>
            <a:schemeClr val="bg2"/>
          </a:solidFill>
          <a:latin typeface="+mn-lt"/>
        </a:defRPr>
      </a:lvl4pPr>
      <a:lvl5pPr marL="2057400" indent="-228600" algn="l" rtl="0" eaLnBrk="0" fontAlgn="base" hangingPunct="0">
        <a:spcBef>
          <a:spcPct val="20000"/>
        </a:spcBef>
        <a:spcAft>
          <a:spcPct val="0"/>
        </a:spcAft>
        <a:buSzPct val="60000"/>
        <a:buBlip>
          <a:blip r:embed="rId15"/>
        </a:buBlip>
        <a:defRPr sz="2000">
          <a:solidFill>
            <a:schemeClr val="bg2"/>
          </a:solidFill>
          <a:latin typeface="+mn-lt"/>
        </a:defRPr>
      </a:lvl5pPr>
      <a:lvl6pPr marL="2514600" indent="-228600" algn="l" rtl="0" eaLnBrk="0" fontAlgn="base" hangingPunct="0">
        <a:spcBef>
          <a:spcPct val="20000"/>
        </a:spcBef>
        <a:spcAft>
          <a:spcPct val="0"/>
        </a:spcAft>
        <a:buSzPct val="60000"/>
        <a:buBlip>
          <a:blip r:embed="rId15"/>
        </a:buBlip>
        <a:defRPr sz="2000">
          <a:solidFill>
            <a:schemeClr val="bg2"/>
          </a:solidFill>
          <a:latin typeface="+mn-lt"/>
        </a:defRPr>
      </a:lvl6pPr>
      <a:lvl7pPr marL="2971800" indent="-228600" algn="l" rtl="0" eaLnBrk="0" fontAlgn="base" hangingPunct="0">
        <a:spcBef>
          <a:spcPct val="20000"/>
        </a:spcBef>
        <a:spcAft>
          <a:spcPct val="0"/>
        </a:spcAft>
        <a:buSzPct val="60000"/>
        <a:buBlip>
          <a:blip r:embed="rId15"/>
        </a:buBlip>
        <a:defRPr sz="2000">
          <a:solidFill>
            <a:schemeClr val="bg2"/>
          </a:solidFill>
          <a:latin typeface="+mn-lt"/>
        </a:defRPr>
      </a:lvl7pPr>
      <a:lvl8pPr marL="3429000" indent="-228600" algn="l" rtl="0" eaLnBrk="0" fontAlgn="base" hangingPunct="0">
        <a:spcBef>
          <a:spcPct val="20000"/>
        </a:spcBef>
        <a:spcAft>
          <a:spcPct val="0"/>
        </a:spcAft>
        <a:buSzPct val="60000"/>
        <a:buBlip>
          <a:blip r:embed="rId15"/>
        </a:buBlip>
        <a:defRPr sz="2000">
          <a:solidFill>
            <a:schemeClr val="bg2"/>
          </a:solidFill>
          <a:latin typeface="+mn-lt"/>
        </a:defRPr>
      </a:lvl8pPr>
      <a:lvl9pPr marL="3886200" indent="-228600" algn="l" rtl="0" eaLnBrk="0" fontAlgn="base" hangingPunct="0">
        <a:spcBef>
          <a:spcPct val="20000"/>
        </a:spcBef>
        <a:spcAft>
          <a:spcPct val="0"/>
        </a:spcAft>
        <a:buSzPct val="60000"/>
        <a:buBlip>
          <a:blip r:embed="rId15"/>
        </a:buBlip>
        <a:defRPr sz="20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wmf"/><Relationship Id="rId1" Type="http://schemas.openxmlformats.org/officeDocument/2006/relationships/slideLayout" Target="../slideLayouts/slideLayout2.xml"/><Relationship Id="rId4" Type="http://schemas.openxmlformats.org/officeDocument/2006/relationships/image" Target="../media/image13.wmf"/></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wmf"/><Relationship Id="rId1" Type="http://schemas.openxmlformats.org/officeDocument/2006/relationships/slideLayout" Target="../slideLayouts/slideLayout2.xml"/><Relationship Id="rId4" Type="http://schemas.openxmlformats.org/officeDocument/2006/relationships/image" Target="../media/image13.w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Grp="1" noChangeArrowheads="1"/>
          </p:cNvSpPr>
          <p:nvPr>
            <p:ph type="dt" sz="half" idx="2"/>
          </p:nvPr>
        </p:nvSpPr>
        <p:spPr/>
        <p:txBody>
          <a:bodyPr/>
          <a:lstStyle/>
          <a:p>
            <a:r>
              <a:rPr lang="en-US"/>
              <a:t>Geneva, 2 November 2009</a:t>
            </a:r>
          </a:p>
        </p:txBody>
      </p:sp>
      <p:sp>
        <p:nvSpPr>
          <p:cNvPr id="311306" name="Rectangle 10"/>
          <p:cNvSpPr>
            <a:spLocks noGrp="1" noChangeArrowheads="1"/>
          </p:cNvSpPr>
          <p:nvPr>
            <p:ph type="ctrTitle"/>
          </p:nvPr>
        </p:nvSpPr>
        <p:spPr>
          <a:xfrm>
            <a:off x="142844" y="2130425"/>
            <a:ext cx="8858312" cy="1470025"/>
          </a:xfrm>
        </p:spPr>
        <p:txBody>
          <a:bodyPr/>
          <a:lstStyle/>
          <a:p>
            <a:r>
              <a:rPr lang="en-US" dirty="0" smtClean="0"/>
              <a:t>Advanced Multimedia System (AMS)</a:t>
            </a:r>
            <a:endParaRPr lang="en-US" dirty="0"/>
          </a:p>
        </p:txBody>
      </p:sp>
      <p:sp>
        <p:nvSpPr>
          <p:cNvPr id="311307" name="Rectangle 11"/>
          <p:cNvSpPr>
            <a:spLocks noGrp="1" noChangeArrowheads="1"/>
          </p:cNvSpPr>
          <p:nvPr>
            <p:ph type="subTitle" idx="1"/>
          </p:nvPr>
        </p:nvSpPr>
        <p:spPr/>
        <p:txBody>
          <a:bodyPr/>
          <a:lstStyle/>
          <a:p>
            <a:r>
              <a:rPr lang="en-GB" b="1" dirty="0" smtClean="0"/>
              <a:t>Paul E. Jones</a:t>
            </a:r>
            <a:endParaRPr lang="en-GB" b="1" dirty="0"/>
          </a:p>
          <a:p>
            <a:r>
              <a:rPr lang="en-GB" b="1" dirty="0" smtClean="0"/>
              <a:t>Architect</a:t>
            </a:r>
          </a:p>
          <a:p>
            <a:r>
              <a:rPr lang="en-GB" b="1" dirty="0" smtClean="0"/>
              <a:t>Cisco Systems, Inc.</a:t>
            </a:r>
            <a:endParaRPr lang="en-US" b="1" dirty="0"/>
          </a:p>
        </p:txBody>
      </p:sp>
      <p:sp>
        <p:nvSpPr>
          <p:cNvPr id="311309" name="Rectangle 13"/>
          <p:cNvSpPr>
            <a:spLocks noChangeArrowheads="1"/>
          </p:cNvSpPr>
          <p:nvPr/>
        </p:nvSpPr>
        <p:spPr bwMode="auto">
          <a:xfrm>
            <a:off x="142844" y="0"/>
            <a:ext cx="8858312" cy="1412875"/>
          </a:xfrm>
          <a:prstGeom prst="rect">
            <a:avLst/>
          </a:prstGeom>
          <a:noFill/>
          <a:ln w="9525">
            <a:noFill/>
            <a:miter lim="800000"/>
            <a:headEnd/>
            <a:tailEnd/>
          </a:ln>
          <a:effectLst/>
        </p:spPr>
        <p:txBody>
          <a:bodyPr anchor="ctr"/>
          <a:lstStyle/>
          <a:p>
            <a:pPr algn="ctr"/>
            <a:r>
              <a:rPr lang="en-US" sz="2000" b="1" dirty="0">
                <a:solidFill>
                  <a:srgbClr val="000066"/>
                </a:solidFill>
              </a:rPr>
              <a:t>ITU-T Workshop</a:t>
            </a:r>
            <a:br>
              <a:rPr lang="en-US" sz="2000" b="1" dirty="0">
                <a:solidFill>
                  <a:srgbClr val="000066"/>
                </a:solidFill>
              </a:rPr>
            </a:br>
            <a:r>
              <a:rPr lang="en-US" sz="2000" b="1" dirty="0">
                <a:solidFill>
                  <a:srgbClr val="000066"/>
                </a:solidFill>
              </a:rPr>
              <a:t>"The impact of the United Nations Convention on the Rights of Persons with Disabilities on the work of the ITU-T"</a:t>
            </a:r>
            <a:br>
              <a:rPr lang="en-US" sz="2000" b="1" dirty="0">
                <a:solidFill>
                  <a:srgbClr val="000066"/>
                </a:solidFill>
              </a:rPr>
            </a:br>
            <a:r>
              <a:rPr lang="en-US" sz="2000" b="1" dirty="0">
                <a:solidFill>
                  <a:srgbClr val="000066"/>
                </a:solidFill>
              </a:rPr>
              <a:t>Geneva, 2 November 2009</a:t>
            </a:r>
          </a:p>
        </p:txBody>
      </p:sp>
      <p:pic>
        <p:nvPicPr>
          <p:cNvPr id="311311" name="Picture 15"/>
          <p:cNvPicPr>
            <a:picLocks noChangeAspect="1" noChangeArrowheads="1"/>
          </p:cNvPicPr>
          <p:nvPr/>
        </p:nvPicPr>
        <p:blipFill>
          <a:blip r:embed="rId3" cstate="print"/>
          <a:srcRect/>
          <a:stretch>
            <a:fillRect/>
          </a:stretch>
        </p:blipFill>
        <p:spPr bwMode="auto">
          <a:xfrm>
            <a:off x="7523670" y="5924576"/>
            <a:ext cx="1548924" cy="86201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Mobile Content On any Device</a:t>
            </a:r>
            <a:endParaRPr lang="en-US" dirty="0"/>
          </a:p>
        </p:txBody>
      </p:sp>
      <p:sp>
        <p:nvSpPr>
          <p:cNvPr id="3" name="Content Placeholder 2"/>
          <p:cNvSpPr>
            <a:spLocks noGrp="1"/>
          </p:cNvSpPr>
          <p:nvPr>
            <p:ph idx="1"/>
          </p:nvPr>
        </p:nvSpPr>
        <p:spPr/>
        <p:txBody>
          <a:bodyPr/>
          <a:lstStyle/>
          <a:p>
            <a:r>
              <a:rPr lang="en-US" dirty="0" smtClean="0"/>
              <a:t>Viewing that presentation while riding in the back of a taxi</a:t>
            </a:r>
            <a:endParaRPr lang="en-US" dirty="0"/>
          </a:p>
        </p:txBody>
      </p:sp>
      <p:sp>
        <p:nvSpPr>
          <p:cNvPr id="4" name="Date Placeholder 3"/>
          <p:cNvSpPr>
            <a:spLocks noGrp="1"/>
          </p:cNvSpPr>
          <p:nvPr>
            <p:ph type="dt" sz="half" idx="10"/>
          </p:nvPr>
        </p:nvSpPr>
        <p:spPr/>
        <p:txBody>
          <a:bodyPr/>
          <a:lstStyle/>
          <a:p>
            <a:r>
              <a:rPr lang="en-US" smtClean="0"/>
              <a:t>ITU-T Workshop on Accessibility</a:t>
            </a:r>
            <a:br>
              <a:rPr lang="en-US" smtClean="0"/>
            </a:br>
            <a:r>
              <a:rPr lang="en-US" smtClean="0"/>
              <a:t>Geneva, 2 November 2009</a:t>
            </a:r>
            <a:endParaRPr lang="en-US"/>
          </a:p>
        </p:txBody>
      </p:sp>
      <p:sp>
        <p:nvSpPr>
          <p:cNvPr id="5" name="Slide Number Placeholder 4"/>
          <p:cNvSpPr>
            <a:spLocks noGrp="1"/>
          </p:cNvSpPr>
          <p:nvPr>
            <p:ph type="sldNum" sz="quarter" idx="11"/>
          </p:nvPr>
        </p:nvSpPr>
        <p:spPr/>
        <p:txBody>
          <a:bodyPr/>
          <a:lstStyle/>
          <a:p>
            <a:fld id="{5CED96DC-0292-42A5-B87D-613766BF062A}" type="slidenum">
              <a:rPr lang="en-US" smtClean="0"/>
              <a:pPr/>
              <a:t>10</a:t>
            </a:fld>
            <a:endParaRPr lang="en-US"/>
          </a:p>
        </p:txBody>
      </p:sp>
      <p:pic>
        <p:nvPicPr>
          <p:cNvPr id="393219" name="Picture 3"/>
          <p:cNvPicPr>
            <a:picLocks noChangeAspect="1" noChangeArrowheads="1"/>
          </p:cNvPicPr>
          <p:nvPr/>
        </p:nvPicPr>
        <p:blipFill>
          <a:blip r:embed="rId2" cstate="print"/>
          <a:srcRect/>
          <a:stretch>
            <a:fillRect/>
          </a:stretch>
        </p:blipFill>
        <p:spPr bwMode="auto">
          <a:xfrm>
            <a:off x="4071934" y="3000372"/>
            <a:ext cx="4630824" cy="3109916"/>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Enabling Interactive Media</a:t>
            </a:r>
            <a:endParaRPr lang="en-US" dirty="0"/>
          </a:p>
        </p:txBody>
      </p:sp>
      <p:sp>
        <p:nvSpPr>
          <p:cNvPr id="3" name="Content Placeholder 2"/>
          <p:cNvSpPr>
            <a:spLocks noGrp="1"/>
          </p:cNvSpPr>
          <p:nvPr>
            <p:ph idx="1"/>
          </p:nvPr>
        </p:nvSpPr>
        <p:spPr/>
        <p:txBody>
          <a:bodyPr/>
          <a:lstStyle/>
          <a:p>
            <a:r>
              <a:rPr lang="en-US" dirty="0" smtClean="0"/>
              <a:t>Imagine playing interactive video games (or using other applications) as easily as making a phone call</a:t>
            </a:r>
          </a:p>
          <a:p>
            <a:pPr lvl="1"/>
            <a:r>
              <a:rPr lang="en-US" dirty="0" smtClean="0"/>
              <a:t>Using the same communication platform</a:t>
            </a:r>
          </a:p>
          <a:p>
            <a:pPr lvl="1"/>
            <a:r>
              <a:rPr lang="en-US" dirty="0" smtClean="0"/>
              <a:t>Interconnecting devices</a:t>
            </a:r>
          </a:p>
          <a:p>
            <a:pPr lvl="1"/>
            <a:r>
              <a:rPr lang="en-US" dirty="0" smtClean="0"/>
              <a:t>Sharing network resources</a:t>
            </a:r>
            <a:endParaRPr lang="en-US" dirty="0"/>
          </a:p>
        </p:txBody>
      </p:sp>
      <p:sp>
        <p:nvSpPr>
          <p:cNvPr id="4" name="Date Placeholder 3"/>
          <p:cNvSpPr>
            <a:spLocks noGrp="1"/>
          </p:cNvSpPr>
          <p:nvPr>
            <p:ph type="dt" sz="half" idx="10"/>
          </p:nvPr>
        </p:nvSpPr>
        <p:spPr/>
        <p:txBody>
          <a:bodyPr/>
          <a:lstStyle/>
          <a:p>
            <a:r>
              <a:rPr lang="en-US" smtClean="0"/>
              <a:t>ITU-T Workshop on Accessibility</a:t>
            </a:r>
            <a:br>
              <a:rPr lang="en-US" smtClean="0"/>
            </a:br>
            <a:r>
              <a:rPr lang="en-US" smtClean="0"/>
              <a:t>Geneva, 2 November 2009</a:t>
            </a:r>
            <a:endParaRPr lang="en-US"/>
          </a:p>
        </p:txBody>
      </p:sp>
      <p:sp>
        <p:nvSpPr>
          <p:cNvPr id="5" name="Slide Number Placeholder 4"/>
          <p:cNvSpPr>
            <a:spLocks noGrp="1"/>
          </p:cNvSpPr>
          <p:nvPr>
            <p:ph type="sldNum" sz="quarter" idx="11"/>
          </p:nvPr>
        </p:nvSpPr>
        <p:spPr/>
        <p:txBody>
          <a:bodyPr/>
          <a:lstStyle/>
          <a:p>
            <a:fld id="{5CED96DC-0292-42A5-B87D-613766BF062A}" type="slidenum">
              <a:rPr lang="en-US" smtClean="0"/>
              <a:pPr/>
              <a:t>11</a:t>
            </a:fld>
            <a:endParaRPr lang="en-US"/>
          </a:p>
        </p:txBody>
      </p:sp>
      <p:pic>
        <p:nvPicPr>
          <p:cNvPr id="6" name="Picture 2" descr="http://www.akihabaranews.com/en/news_pics/13669/PS3_1.jpg"/>
          <p:cNvPicPr>
            <a:picLocks noChangeAspect="1" noChangeArrowheads="1"/>
          </p:cNvPicPr>
          <p:nvPr/>
        </p:nvPicPr>
        <p:blipFill>
          <a:blip r:embed="rId2" cstate="print"/>
          <a:srcRect/>
          <a:stretch>
            <a:fillRect/>
          </a:stretch>
        </p:blipFill>
        <p:spPr bwMode="auto">
          <a:xfrm>
            <a:off x="6429388" y="3929066"/>
            <a:ext cx="2324100" cy="23241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Improved Productivity</a:t>
            </a:r>
            <a:endParaRPr lang="en-US" dirty="0"/>
          </a:p>
        </p:txBody>
      </p:sp>
      <p:sp>
        <p:nvSpPr>
          <p:cNvPr id="3" name="Content Placeholder 2"/>
          <p:cNvSpPr>
            <a:spLocks noGrp="1"/>
          </p:cNvSpPr>
          <p:nvPr>
            <p:ph idx="1"/>
          </p:nvPr>
        </p:nvSpPr>
        <p:spPr/>
        <p:txBody>
          <a:bodyPr/>
          <a:lstStyle/>
          <a:p>
            <a:r>
              <a:rPr lang="en-US" sz="2400" dirty="0" smtClean="0"/>
              <a:t>Imagine initiating in instant messaging session with a colleague</a:t>
            </a:r>
          </a:p>
          <a:p>
            <a:pPr lvl="1"/>
            <a:r>
              <a:rPr lang="en-US" sz="2200" dirty="0" smtClean="0">
                <a:solidFill>
                  <a:srgbClr val="00B050"/>
                </a:solidFill>
              </a:rPr>
              <a:t>Click a single button </a:t>
            </a:r>
            <a:r>
              <a:rPr lang="en-US" sz="2200" dirty="0" smtClean="0"/>
              <a:t>on the computer to enable web conferencing</a:t>
            </a:r>
          </a:p>
          <a:p>
            <a:pPr lvl="1"/>
            <a:r>
              <a:rPr lang="en-US" sz="2200" dirty="0" smtClean="0"/>
              <a:t>Turn on a video screen to </a:t>
            </a:r>
            <a:r>
              <a:rPr lang="en-US" sz="2200" dirty="0" smtClean="0">
                <a:solidFill>
                  <a:srgbClr val="00B050"/>
                </a:solidFill>
              </a:rPr>
              <a:t>interact using sign language</a:t>
            </a:r>
          </a:p>
          <a:p>
            <a:pPr lvl="1"/>
            <a:r>
              <a:rPr lang="en-US" sz="2200" dirty="0" smtClean="0"/>
              <a:t>Turn on an intelligent </a:t>
            </a:r>
            <a:r>
              <a:rPr lang="en-US" sz="2200" dirty="0" smtClean="0">
                <a:solidFill>
                  <a:srgbClr val="00B050"/>
                </a:solidFill>
              </a:rPr>
              <a:t>whiteboard</a:t>
            </a:r>
            <a:r>
              <a:rPr lang="en-US" sz="2200" dirty="0" smtClean="0"/>
              <a:t> device and jointly collaborate</a:t>
            </a:r>
          </a:p>
          <a:p>
            <a:r>
              <a:rPr lang="en-US" sz="2400" dirty="0" smtClean="0"/>
              <a:t>And imagine doing all of this without initiating multiple different sessions, entering digits, or “joining a conference” – all of this </a:t>
            </a:r>
            <a:r>
              <a:rPr lang="en-US" sz="2400" dirty="0" smtClean="0"/>
              <a:t>will be </a:t>
            </a:r>
            <a:r>
              <a:rPr lang="en-US" sz="2400" dirty="0" smtClean="0">
                <a:solidFill>
                  <a:srgbClr val="00B050"/>
                </a:solidFill>
              </a:rPr>
              <a:t>automated with H.325</a:t>
            </a:r>
          </a:p>
        </p:txBody>
      </p:sp>
      <p:sp>
        <p:nvSpPr>
          <p:cNvPr id="4" name="Date Placeholder 3"/>
          <p:cNvSpPr>
            <a:spLocks noGrp="1"/>
          </p:cNvSpPr>
          <p:nvPr>
            <p:ph type="dt" sz="half" idx="10"/>
          </p:nvPr>
        </p:nvSpPr>
        <p:spPr/>
        <p:txBody>
          <a:bodyPr/>
          <a:lstStyle/>
          <a:p>
            <a:r>
              <a:rPr lang="en-US" smtClean="0"/>
              <a:t>ITU-T Workshop on Accessibility</a:t>
            </a:r>
            <a:br>
              <a:rPr lang="en-US" smtClean="0"/>
            </a:br>
            <a:r>
              <a:rPr lang="en-US" smtClean="0"/>
              <a:t>Geneva, 2 November 2009</a:t>
            </a:r>
            <a:endParaRPr lang="en-US"/>
          </a:p>
        </p:txBody>
      </p:sp>
      <p:sp>
        <p:nvSpPr>
          <p:cNvPr id="5" name="Slide Number Placeholder 4"/>
          <p:cNvSpPr>
            <a:spLocks noGrp="1"/>
          </p:cNvSpPr>
          <p:nvPr>
            <p:ph type="sldNum" sz="quarter" idx="11"/>
          </p:nvPr>
        </p:nvSpPr>
        <p:spPr/>
        <p:txBody>
          <a:bodyPr/>
          <a:lstStyle/>
          <a:p>
            <a:fld id="{5CED96DC-0292-42A5-B87D-613766BF062A}" type="slidenum">
              <a:rPr lang="en-US" smtClean="0"/>
              <a:pPr/>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Freedom to Roam</a:t>
            </a:r>
            <a:endParaRPr lang="en-US" dirty="0"/>
          </a:p>
        </p:txBody>
      </p:sp>
      <p:sp>
        <p:nvSpPr>
          <p:cNvPr id="3" name="Content Placeholder 2"/>
          <p:cNvSpPr>
            <a:spLocks noGrp="1"/>
          </p:cNvSpPr>
          <p:nvPr>
            <p:ph idx="1"/>
          </p:nvPr>
        </p:nvSpPr>
        <p:spPr/>
        <p:txBody>
          <a:bodyPr/>
          <a:lstStyle/>
          <a:p>
            <a:r>
              <a:rPr lang="en-US" sz="2800" dirty="0" smtClean="0"/>
              <a:t>Imagine moving from a </a:t>
            </a:r>
            <a:r>
              <a:rPr lang="en-US" sz="2800" dirty="0" smtClean="0">
                <a:solidFill>
                  <a:srgbClr val="00B050"/>
                </a:solidFill>
              </a:rPr>
              <a:t>mobile call </a:t>
            </a:r>
            <a:r>
              <a:rPr lang="en-US" sz="2800" dirty="0" smtClean="0"/>
              <a:t>into a </a:t>
            </a:r>
            <a:r>
              <a:rPr lang="en-US" sz="2800" dirty="0" err="1" smtClean="0">
                <a:solidFill>
                  <a:srgbClr val="00B050"/>
                </a:solidFill>
              </a:rPr>
              <a:t>telepresence</a:t>
            </a:r>
            <a:r>
              <a:rPr lang="en-US" sz="2800" dirty="0" smtClean="0"/>
              <a:t> conference by simply placing the mobile device on the table</a:t>
            </a:r>
          </a:p>
          <a:p>
            <a:r>
              <a:rPr lang="en-US" sz="2800" dirty="0" smtClean="0"/>
              <a:t>Imagine taking a </a:t>
            </a:r>
            <a:r>
              <a:rPr lang="en-US" sz="2800" dirty="0" smtClean="0">
                <a:solidFill>
                  <a:srgbClr val="00B050"/>
                </a:solidFill>
              </a:rPr>
              <a:t>video call</a:t>
            </a:r>
            <a:r>
              <a:rPr lang="en-US" sz="2800" dirty="0" smtClean="0">
                <a:solidFill>
                  <a:srgbClr val="FFC000"/>
                </a:solidFill>
              </a:rPr>
              <a:t> </a:t>
            </a:r>
            <a:r>
              <a:rPr lang="en-US" sz="2800" dirty="0" smtClean="0"/>
              <a:t>at any nearby video display device</a:t>
            </a:r>
          </a:p>
          <a:p>
            <a:r>
              <a:rPr lang="en-US" sz="2800" dirty="0" smtClean="0"/>
              <a:t>Imagine </a:t>
            </a:r>
            <a:r>
              <a:rPr lang="en-US" sz="2800" dirty="0" smtClean="0">
                <a:solidFill>
                  <a:srgbClr val="00B050"/>
                </a:solidFill>
              </a:rPr>
              <a:t>sharing your presentation </a:t>
            </a:r>
            <a:r>
              <a:rPr lang="en-US" sz="2800" dirty="0" smtClean="0"/>
              <a:t>via an in-room projector from your mobile phone, with content sourced from the office</a:t>
            </a:r>
          </a:p>
        </p:txBody>
      </p:sp>
      <p:sp>
        <p:nvSpPr>
          <p:cNvPr id="4" name="Date Placeholder 3"/>
          <p:cNvSpPr>
            <a:spLocks noGrp="1"/>
          </p:cNvSpPr>
          <p:nvPr>
            <p:ph type="dt" sz="half" idx="10"/>
          </p:nvPr>
        </p:nvSpPr>
        <p:spPr/>
        <p:txBody>
          <a:bodyPr/>
          <a:lstStyle/>
          <a:p>
            <a:r>
              <a:rPr lang="en-US" smtClean="0"/>
              <a:t>ITU-T Workshop on Accessibility</a:t>
            </a:r>
            <a:br>
              <a:rPr lang="en-US" smtClean="0"/>
            </a:br>
            <a:r>
              <a:rPr lang="en-US" smtClean="0"/>
              <a:t>Geneva, 2 November 2009</a:t>
            </a:r>
            <a:endParaRPr lang="en-US"/>
          </a:p>
        </p:txBody>
      </p:sp>
      <p:sp>
        <p:nvSpPr>
          <p:cNvPr id="5" name="Slide Number Placeholder 4"/>
          <p:cNvSpPr>
            <a:spLocks noGrp="1"/>
          </p:cNvSpPr>
          <p:nvPr>
            <p:ph type="sldNum" sz="quarter" idx="11"/>
          </p:nvPr>
        </p:nvSpPr>
        <p:spPr/>
        <p:txBody>
          <a:bodyPr/>
          <a:lstStyle/>
          <a:p>
            <a:fld id="{5CED96DC-0292-42A5-B87D-613766BF062A}" type="slidenum">
              <a:rPr lang="en-US" smtClean="0"/>
              <a:pPr/>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New Architecture</a:t>
            </a:r>
            <a:endParaRPr lang="en-US" dirty="0"/>
          </a:p>
        </p:txBody>
      </p:sp>
      <p:sp>
        <p:nvSpPr>
          <p:cNvPr id="3" name="Content Placeholder 2"/>
          <p:cNvSpPr>
            <a:spLocks noGrp="1"/>
          </p:cNvSpPr>
          <p:nvPr>
            <p:ph idx="1"/>
          </p:nvPr>
        </p:nvSpPr>
        <p:spPr/>
        <p:txBody>
          <a:bodyPr/>
          <a:lstStyle/>
          <a:p>
            <a:r>
              <a:rPr lang="en-US" sz="2800" dirty="0" smtClean="0"/>
              <a:t>The user’s device (“container”) is </a:t>
            </a:r>
            <a:r>
              <a:rPr lang="en-US" sz="2800" dirty="0" smtClean="0">
                <a:solidFill>
                  <a:srgbClr val="00B050"/>
                </a:solidFill>
              </a:rPr>
              <a:t>logically separate from the applications</a:t>
            </a:r>
            <a:r>
              <a:rPr lang="en-US" sz="2800" dirty="0" smtClean="0"/>
              <a:t>, allowing the user to use any number of applications on any number of different physical devices</a:t>
            </a:r>
          </a:p>
          <a:p>
            <a:r>
              <a:rPr lang="en-US" sz="2800" dirty="0" smtClean="0"/>
              <a:t>Any application developer can create </a:t>
            </a:r>
            <a:r>
              <a:rPr lang="en-US" sz="2800" dirty="0" smtClean="0">
                <a:solidFill>
                  <a:srgbClr val="00B050"/>
                </a:solidFill>
              </a:rPr>
              <a:t>new applications</a:t>
            </a:r>
          </a:p>
          <a:p>
            <a:pPr lvl="1"/>
            <a:r>
              <a:rPr lang="en-US" sz="2400" dirty="0" smtClean="0"/>
              <a:t>No more waiting for vendor enhancements</a:t>
            </a:r>
          </a:p>
          <a:p>
            <a:pPr lvl="1"/>
            <a:r>
              <a:rPr lang="en-US" sz="2400" dirty="0" smtClean="0"/>
              <a:t>More vendor choices</a:t>
            </a:r>
          </a:p>
          <a:p>
            <a:pPr lvl="1"/>
            <a:r>
              <a:rPr lang="en-US" sz="2400" dirty="0" smtClean="0"/>
              <a:t>More application choices</a:t>
            </a:r>
          </a:p>
        </p:txBody>
      </p:sp>
      <p:sp>
        <p:nvSpPr>
          <p:cNvPr id="4" name="Date Placeholder 3"/>
          <p:cNvSpPr>
            <a:spLocks noGrp="1"/>
          </p:cNvSpPr>
          <p:nvPr>
            <p:ph type="dt" sz="half" idx="10"/>
          </p:nvPr>
        </p:nvSpPr>
        <p:spPr/>
        <p:txBody>
          <a:bodyPr/>
          <a:lstStyle/>
          <a:p>
            <a:r>
              <a:rPr lang="en-US" smtClean="0"/>
              <a:t>ITU-T Workshop on Accessibility</a:t>
            </a:r>
            <a:br>
              <a:rPr lang="en-US" smtClean="0"/>
            </a:br>
            <a:r>
              <a:rPr lang="en-US" smtClean="0"/>
              <a:t>Geneva, 2 November 2009</a:t>
            </a:r>
            <a:endParaRPr lang="en-US"/>
          </a:p>
        </p:txBody>
      </p:sp>
      <p:sp>
        <p:nvSpPr>
          <p:cNvPr id="5" name="Slide Number Placeholder 4"/>
          <p:cNvSpPr>
            <a:spLocks noGrp="1"/>
          </p:cNvSpPr>
          <p:nvPr>
            <p:ph type="sldNum" sz="quarter" idx="11"/>
          </p:nvPr>
        </p:nvSpPr>
        <p:spPr/>
        <p:txBody>
          <a:bodyPr/>
          <a:lstStyle/>
          <a:p>
            <a:fld id="{5CED96DC-0292-42A5-B87D-613766BF062A}" type="slidenum">
              <a:rPr lang="en-US" smtClean="0"/>
              <a:pPr/>
              <a:t>14</a:t>
            </a:fld>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Concept of the Personal Network</a:t>
            </a:r>
            <a:endParaRPr lang="en-US" dirty="0"/>
          </a:p>
        </p:txBody>
      </p:sp>
      <p:sp>
        <p:nvSpPr>
          <p:cNvPr id="4" name="Date Placeholder 3"/>
          <p:cNvSpPr>
            <a:spLocks noGrp="1"/>
          </p:cNvSpPr>
          <p:nvPr>
            <p:ph type="dt" sz="half" idx="10"/>
          </p:nvPr>
        </p:nvSpPr>
        <p:spPr/>
        <p:txBody>
          <a:bodyPr/>
          <a:lstStyle/>
          <a:p>
            <a:r>
              <a:rPr lang="en-US" smtClean="0"/>
              <a:t>ITU-T Workshop on Accessibility</a:t>
            </a:r>
            <a:br>
              <a:rPr lang="en-US" smtClean="0"/>
            </a:br>
            <a:r>
              <a:rPr lang="en-US" smtClean="0"/>
              <a:t>Geneva, 2 November 2009</a:t>
            </a:r>
            <a:endParaRPr lang="en-US"/>
          </a:p>
        </p:txBody>
      </p:sp>
      <p:sp>
        <p:nvSpPr>
          <p:cNvPr id="5" name="Slide Number Placeholder 4"/>
          <p:cNvSpPr>
            <a:spLocks noGrp="1"/>
          </p:cNvSpPr>
          <p:nvPr>
            <p:ph type="sldNum" sz="quarter" idx="11"/>
          </p:nvPr>
        </p:nvSpPr>
        <p:spPr/>
        <p:txBody>
          <a:bodyPr/>
          <a:lstStyle/>
          <a:p>
            <a:fld id="{5CED96DC-0292-42A5-B87D-613766BF062A}" type="slidenum">
              <a:rPr lang="en-US" smtClean="0"/>
              <a:pPr/>
              <a:t>15</a:t>
            </a:fld>
            <a:endParaRPr lang="en-US"/>
          </a:p>
        </p:txBody>
      </p:sp>
      <p:grpSp>
        <p:nvGrpSpPr>
          <p:cNvPr id="6" name="Group 16"/>
          <p:cNvGrpSpPr>
            <a:grpSpLocks/>
          </p:cNvGrpSpPr>
          <p:nvPr/>
        </p:nvGrpSpPr>
        <p:grpSpPr bwMode="auto">
          <a:xfrm>
            <a:off x="1600200" y="3048000"/>
            <a:ext cx="5943600" cy="3124200"/>
            <a:chOff x="1600200" y="3048000"/>
            <a:chExt cx="5943600" cy="3124200"/>
          </a:xfrm>
        </p:grpSpPr>
        <p:sp>
          <p:nvSpPr>
            <p:cNvPr id="7" name="Cloud 6"/>
            <p:cNvSpPr/>
            <p:nvPr/>
          </p:nvSpPr>
          <p:spPr>
            <a:xfrm>
              <a:off x="1905000" y="3048000"/>
              <a:ext cx="5257800" cy="3124200"/>
            </a:xfrm>
            <a:prstGeom prst="cloud">
              <a:avLst/>
            </a:prstGeom>
          </p:spPr>
          <p:style>
            <a:lnRef idx="0">
              <a:schemeClr val="accent3"/>
            </a:lnRef>
            <a:fillRef idx="3">
              <a:schemeClr val="accent3"/>
            </a:fillRef>
            <a:effectRef idx="3">
              <a:schemeClr val="accent3"/>
            </a:effectRef>
            <a:fontRef idx="minor">
              <a:schemeClr val="lt1"/>
            </a:fontRef>
          </p:style>
          <p:txBody>
            <a:bodyPr anchor="ctr"/>
            <a:lstStyle/>
            <a:p>
              <a:pPr algn="ctr" eaLnBrk="0" hangingPunct="0">
                <a:lnSpc>
                  <a:spcPct val="90000"/>
                </a:lnSpc>
                <a:defRPr/>
              </a:pPr>
              <a:endParaRPr lang="en-US" sz="1600" dirty="0">
                <a:latin typeface="Calibri" pitchFamily="34" charset="0"/>
              </a:endParaRPr>
            </a:p>
            <a:p>
              <a:pPr algn="ctr" eaLnBrk="0" hangingPunct="0">
                <a:lnSpc>
                  <a:spcPct val="90000"/>
                </a:lnSpc>
                <a:defRPr/>
              </a:pPr>
              <a:endParaRPr lang="en-US" sz="1600" dirty="0">
                <a:latin typeface="Calibri" pitchFamily="34" charset="0"/>
              </a:endParaRPr>
            </a:p>
            <a:p>
              <a:pPr algn="ctr" eaLnBrk="0" hangingPunct="0">
                <a:lnSpc>
                  <a:spcPct val="90000"/>
                </a:lnSpc>
                <a:defRPr/>
              </a:pPr>
              <a:endParaRPr lang="en-US" sz="1600" dirty="0">
                <a:latin typeface="Calibri" pitchFamily="34" charset="0"/>
              </a:endParaRPr>
            </a:p>
            <a:p>
              <a:pPr algn="ctr" eaLnBrk="0" hangingPunct="0">
                <a:lnSpc>
                  <a:spcPct val="90000"/>
                </a:lnSpc>
                <a:defRPr/>
              </a:pPr>
              <a:endParaRPr lang="en-US" sz="1600" dirty="0">
                <a:latin typeface="Calibri" pitchFamily="34" charset="0"/>
              </a:endParaRPr>
            </a:p>
            <a:p>
              <a:pPr algn="ctr" eaLnBrk="0" hangingPunct="0">
                <a:lnSpc>
                  <a:spcPct val="90000"/>
                </a:lnSpc>
                <a:defRPr/>
              </a:pPr>
              <a:endParaRPr lang="en-US" sz="1600" dirty="0">
                <a:latin typeface="Calibri" pitchFamily="34" charset="0"/>
              </a:endParaRPr>
            </a:p>
            <a:p>
              <a:pPr algn="ctr" eaLnBrk="0" hangingPunct="0">
                <a:lnSpc>
                  <a:spcPct val="90000"/>
                </a:lnSpc>
                <a:defRPr/>
              </a:pPr>
              <a:endParaRPr lang="en-US" sz="1600" dirty="0">
                <a:latin typeface="Calibri" pitchFamily="34" charset="0"/>
              </a:endParaRPr>
            </a:p>
            <a:p>
              <a:pPr algn="ctr" eaLnBrk="0" hangingPunct="0">
                <a:lnSpc>
                  <a:spcPct val="90000"/>
                </a:lnSpc>
                <a:defRPr/>
              </a:pPr>
              <a:r>
                <a:rPr lang="en-US" sz="1600" dirty="0">
                  <a:solidFill>
                    <a:schemeClr val="tx1"/>
                  </a:solidFill>
                  <a:latin typeface="Calibri" pitchFamily="34" charset="0"/>
                </a:rPr>
                <a:t>Devices / applications within</a:t>
              </a:r>
            </a:p>
            <a:p>
              <a:pPr algn="ctr" eaLnBrk="0" hangingPunct="0">
                <a:lnSpc>
                  <a:spcPct val="90000"/>
                </a:lnSpc>
                <a:defRPr/>
              </a:pPr>
              <a:r>
                <a:rPr lang="en-US" sz="1600" dirty="0">
                  <a:solidFill>
                    <a:schemeClr val="tx1"/>
                  </a:solidFill>
                  <a:latin typeface="Calibri" pitchFamily="34" charset="0"/>
                </a:rPr>
                <a:t>the user’s vicinity</a:t>
              </a:r>
            </a:p>
          </p:txBody>
        </p:sp>
        <p:sp>
          <p:nvSpPr>
            <p:cNvPr id="8" name="TextBox 7"/>
            <p:cNvSpPr txBox="1"/>
            <p:nvPr/>
          </p:nvSpPr>
          <p:spPr>
            <a:xfrm>
              <a:off x="2438400" y="3395246"/>
              <a:ext cx="990600" cy="338554"/>
            </a:xfrm>
            <a:prstGeom prst="rect">
              <a:avLst/>
            </a:prstGeom>
            <a:ln/>
          </p:spPr>
          <p:style>
            <a:lnRef idx="0">
              <a:schemeClr val="accent2"/>
            </a:lnRef>
            <a:fillRef idx="3">
              <a:schemeClr val="accent2"/>
            </a:fillRef>
            <a:effectRef idx="3">
              <a:schemeClr val="accent2"/>
            </a:effectRef>
            <a:fontRef idx="minor">
              <a:schemeClr val="lt1"/>
            </a:fontRef>
          </p:style>
          <p:txBody>
            <a:bodyPr>
              <a:spAutoFit/>
            </a:bodyPr>
            <a:lstStyle/>
            <a:p>
              <a:pPr algn="ctr" eaLnBrk="0" hangingPunct="0">
                <a:lnSpc>
                  <a:spcPct val="90000"/>
                </a:lnSpc>
                <a:defRPr/>
              </a:pPr>
              <a:r>
                <a:rPr lang="en-US" sz="1600" dirty="0">
                  <a:latin typeface="Calibri" pitchFamily="34" charset="0"/>
                </a:rPr>
                <a:t>App 1</a:t>
              </a:r>
            </a:p>
          </p:txBody>
        </p:sp>
        <p:sp>
          <p:nvSpPr>
            <p:cNvPr id="9" name="TextBox 8"/>
            <p:cNvSpPr txBox="1"/>
            <p:nvPr/>
          </p:nvSpPr>
          <p:spPr>
            <a:xfrm>
              <a:off x="1600200" y="4309646"/>
              <a:ext cx="990600" cy="313932"/>
            </a:xfrm>
            <a:prstGeom prst="rect">
              <a:avLst/>
            </a:prstGeom>
            <a:solidFill>
              <a:schemeClr val="accent3">
                <a:lumMod val="65000"/>
              </a:schemeClr>
            </a:solidFill>
            <a:ln/>
          </p:spPr>
          <p:style>
            <a:lnRef idx="0">
              <a:schemeClr val="accent1"/>
            </a:lnRef>
            <a:fillRef idx="3">
              <a:schemeClr val="accent1"/>
            </a:fillRef>
            <a:effectRef idx="3">
              <a:schemeClr val="accent1"/>
            </a:effectRef>
            <a:fontRef idx="minor">
              <a:schemeClr val="lt1"/>
            </a:fontRef>
          </p:style>
          <p:txBody>
            <a:bodyPr>
              <a:spAutoFit/>
            </a:bodyPr>
            <a:lstStyle/>
            <a:p>
              <a:pPr algn="ctr" eaLnBrk="0" hangingPunct="0">
                <a:lnSpc>
                  <a:spcPct val="90000"/>
                </a:lnSpc>
                <a:defRPr/>
              </a:pPr>
              <a:r>
                <a:rPr lang="en-US" sz="1600" dirty="0">
                  <a:solidFill>
                    <a:schemeClr val="bg1"/>
                  </a:solidFill>
                  <a:latin typeface="Calibri" pitchFamily="34" charset="0"/>
                </a:rPr>
                <a:t>App 2</a:t>
              </a:r>
            </a:p>
          </p:txBody>
        </p:sp>
        <p:sp>
          <p:nvSpPr>
            <p:cNvPr id="10" name="TextBox 9"/>
            <p:cNvSpPr txBox="1"/>
            <p:nvPr/>
          </p:nvSpPr>
          <p:spPr>
            <a:xfrm>
              <a:off x="2438400" y="5300246"/>
              <a:ext cx="990600" cy="338554"/>
            </a:xfrm>
            <a:prstGeom prst="rect">
              <a:avLst/>
            </a:prstGeom>
            <a:solidFill>
              <a:srgbClr val="00B050"/>
            </a:solidFill>
            <a:ln/>
          </p:spPr>
          <p:style>
            <a:lnRef idx="0">
              <a:schemeClr val="accent1"/>
            </a:lnRef>
            <a:fillRef idx="3">
              <a:schemeClr val="accent1"/>
            </a:fillRef>
            <a:effectRef idx="3">
              <a:schemeClr val="accent1"/>
            </a:effectRef>
            <a:fontRef idx="minor">
              <a:schemeClr val="lt1"/>
            </a:fontRef>
          </p:style>
          <p:txBody>
            <a:bodyPr>
              <a:spAutoFit/>
            </a:bodyPr>
            <a:lstStyle/>
            <a:p>
              <a:pPr algn="ctr" eaLnBrk="0" hangingPunct="0">
                <a:lnSpc>
                  <a:spcPct val="90000"/>
                </a:lnSpc>
                <a:defRPr/>
              </a:pPr>
              <a:r>
                <a:rPr lang="en-US" sz="1600" dirty="0">
                  <a:latin typeface="Calibri" pitchFamily="34" charset="0"/>
                </a:rPr>
                <a:t>App 3</a:t>
              </a:r>
            </a:p>
          </p:txBody>
        </p:sp>
        <p:sp>
          <p:nvSpPr>
            <p:cNvPr id="11" name="TextBox 10"/>
            <p:cNvSpPr txBox="1"/>
            <p:nvPr/>
          </p:nvSpPr>
          <p:spPr>
            <a:xfrm>
              <a:off x="3886200" y="4309646"/>
              <a:ext cx="1143000" cy="313932"/>
            </a:xfrm>
            <a:prstGeom prst="rect">
              <a:avLst/>
            </a:prstGeom>
            <a:ln/>
          </p:spPr>
          <p:style>
            <a:lnRef idx="0">
              <a:schemeClr val="accent1"/>
            </a:lnRef>
            <a:fillRef idx="3">
              <a:schemeClr val="accent1"/>
            </a:fillRef>
            <a:effectRef idx="3">
              <a:schemeClr val="accent1"/>
            </a:effectRef>
            <a:fontRef idx="minor">
              <a:schemeClr val="lt1"/>
            </a:fontRef>
          </p:style>
          <p:txBody>
            <a:bodyPr>
              <a:spAutoFit/>
            </a:bodyPr>
            <a:lstStyle/>
            <a:p>
              <a:pPr algn="ctr" eaLnBrk="0" hangingPunct="0">
                <a:lnSpc>
                  <a:spcPct val="90000"/>
                </a:lnSpc>
                <a:defRPr/>
              </a:pPr>
              <a:r>
                <a:rPr lang="en-US" sz="1600" dirty="0">
                  <a:solidFill>
                    <a:schemeClr val="tx1"/>
                  </a:solidFill>
                  <a:latin typeface="Calibri" pitchFamily="34" charset="0"/>
                </a:rPr>
                <a:t>Container</a:t>
              </a:r>
            </a:p>
          </p:txBody>
        </p:sp>
        <p:sp>
          <p:nvSpPr>
            <p:cNvPr id="12" name="TextBox 11"/>
            <p:cNvSpPr txBox="1"/>
            <p:nvPr/>
          </p:nvSpPr>
          <p:spPr>
            <a:xfrm>
              <a:off x="5562600" y="3395246"/>
              <a:ext cx="990600" cy="313932"/>
            </a:xfrm>
            <a:prstGeom prst="rect">
              <a:avLst/>
            </a:prstGeom>
            <a:solidFill>
              <a:schemeClr val="accent4">
                <a:lumMod val="75000"/>
                <a:lumOff val="25000"/>
              </a:schemeClr>
            </a:solidFill>
            <a:ln/>
          </p:spPr>
          <p:style>
            <a:lnRef idx="0">
              <a:schemeClr val="dk1"/>
            </a:lnRef>
            <a:fillRef idx="3">
              <a:schemeClr val="dk1"/>
            </a:fillRef>
            <a:effectRef idx="3">
              <a:schemeClr val="dk1"/>
            </a:effectRef>
            <a:fontRef idx="minor">
              <a:schemeClr val="lt1"/>
            </a:fontRef>
          </p:style>
          <p:txBody>
            <a:bodyPr>
              <a:spAutoFit/>
            </a:bodyPr>
            <a:lstStyle/>
            <a:p>
              <a:pPr algn="ctr" eaLnBrk="0" hangingPunct="0">
                <a:lnSpc>
                  <a:spcPct val="90000"/>
                </a:lnSpc>
                <a:defRPr/>
              </a:pPr>
              <a:r>
                <a:rPr lang="en-US" sz="1600" dirty="0">
                  <a:latin typeface="Calibri" pitchFamily="34" charset="0"/>
                </a:rPr>
                <a:t>App 4</a:t>
              </a:r>
            </a:p>
          </p:txBody>
        </p:sp>
        <p:sp>
          <p:nvSpPr>
            <p:cNvPr id="13" name="TextBox 12"/>
            <p:cNvSpPr txBox="1"/>
            <p:nvPr/>
          </p:nvSpPr>
          <p:spPr>
            <a:xfrm>
              <a:off x="6553200" y="4309646"/>
              <a:ext cx="990600" cy="313932"/>
            </a:xfrm>
            <a:prstGeom prst="rect">
              <a:avLst/>
            </a:prstGeom>
            <a:solidFill>
              <a:srgbClr val="7030A0"/>
            </a:solidFill>
            <a:ln/>
          </p:spPr>
          <p:style>
            <a:lnRef idx="0">
              <a:schemeClr val="accent5"/>
            </a:lnRef>
            <a:fillRef idx="3">
              <a:schemeClr val="accent5"/>
            </a:fillRef>
            <a:effectRef idx="3">
              <a:schemeClr val="accent5"/>
            </a:effectRef>
            <a:fontRef idx="minor">
              <a:schemeClr val="lt1"/>
            </a:fontRef>
          </p:style>
          <p:txBody>
            <a:bodyPr>
              <a:spAutoFit/>
            </a:bodyPr>
            <a:lstStyle/>
            <a:p>
              <a:pPr algn="ctr" eaLnBrk="0" hangingPunct="0">
                <a:lnSpc>
                  <a:spcPct val="90000"/>
                </a:lnSpc>
                <a:defRPr/>
              </a:pPr>
              <a:r>
                <a:rPr lang="en-US" sz="1600" dirty="0">
                  <a:solidFill>
                    <a:schemeClr val="bg1"/>
                  </a:solidFill>
                  <a:latin typeface="Calibri" pitchFamily="34" charset="0"/>
                </a:rPr>
                <a:t>App 5</a:t>
              </a:r>
            </a:p>
          </p:txBody>
        </p:sp>
        <p:sp>
          <p:nvSpPr>
            <p:cNvPr id="14" name="TextBox 13"/>
            <p:cNvSpPr txBox="1"/>
            <p:nvPr/>
          </p:nvSpPr>
          <p:spPr>
            <a:xfrm>
              <a:off x="5562600" y="5300246"/>
              <a:ext cx="990600" cy="313932"/>
            </a:xfrm>
            <a:prstGeom prst="rect">
              <a:avLst/>
            </a:prstGeom>
            <a:solidFill>
              <a:srgbClr val="C00000"/>
            </a:solidFill>
            <a:ln/>
          </p:spPr>
          <p:style>
            <a:lnRef idx="0">
              <a:schemeClr val="accent6"/>
            </a:lnRef>
            <a:fillRef idx="3">
              <a:schemeClr val="accent6"/>
            </a:fillRef>
            <a:effectRef idx="3">
              <a:schemeClr val="accent6"/>
            </a:effectRef>
            <a:fontRef idx="minor">
              <a:schemeClr val="lt1"/>
            </a:fontRef>
          </p:style>
          <p:txBody>
            <a:bodyPr>
              <a:spAutoFit/>
            </a:bodyPr>
            <a:lstStyle/>
            <a:p>
              <a:pPr algn="ctr" eaLnBrk="0" hangingPunct="0">
                <a:lnSpc>
                  <a:spcPct val="90000"/>
                </a:lnSpc>
                <a:defRPr/>
              </a:pPr>
              <a:r>
                <a:rPr lang="en-US" sz="1600" dirty="0">
                  <a:latin typeface="Calibri" pitchFamily="34" charset="0"/>
                </a:rPr>
                <a:t>App 6</a:t>
              </a:r>
            </a:p>
          </p:txBody>
        </p:sp>
      </p:grpSp>
      <p:sp>
        <p:nvSpPr>
          <p:cNvPr id="15" name="TextBox 11"/>
          <p:cNvSpPr txBox="1">
            <a:spLocks noChangeArrowheads="1"/>
          </p:cNvSpPr>
          <p:nvPr/>
        </p:nvSpPr>
        <p:spPr bwMode="auto">
          <a:xfrm>
            <a:off x="6705600" y="5410200"/>
            <a:ext cx="2209800" cy="587375"/>
          </a:xfrm>
          <a:prstGeom prst="rect">
            <a:avLst/>
          </a:prstGeom>
          <a:noFill/>
          <a:ln w="9525">
            <a:noFill/>
            <a:miter lim="800000"/>
            <a:headEnd/>
            <a:tailEnd/>
          </a:ln>
        </p:spPr>
        <p:txBody>
          <a:bodyPr>
            <a:spAutoFit/>
          </a:bodyPr>
          <a:lstStyle/>
          <a:p>
            <a:pPr eaLnBrk="0" hangingPunct="0">
              <a:lnSpc>
                <a:spcPct val="90000"/>
              </a:lnSpc>
            </a:pPr>
            <a:r>
              <a:rPr lang="en-US" sz="1200">
                <a:solidFill>
                  <a:srgbClr val="00B050"/>
                </a:solidFill>
              </a:rPr>
              <a:t>Assemblage:</a:t>
            </a:r>
            <a:r>
              <a:rPr lang="en-US" sz="1200"/>
              <a:t> the collection of applications together with a container.</a:t>
            </a:r>
          </a:p>
        </p:txBody>
      </p:sp>
      <p:sp>
        <p:nvSpPr>
          <p:cNvPr id="16" name="TextBox 12"/>
          <p:cNvSpPr txBox="1">
            <a:spLocks noChangeArrowheads="1"/>
          </p:cNvSpPr>
          <p:nvPr/>
        </p:nvSpPr>
        <p:spPr bwMode="auto">
          <a:xfrm>
            <a:off x="685800" y="1676400"/>
            <a:ext cx="2286000" cy="1089529"/>
          </a:xfrm>
          <a:prstGeom prst="rect">
            <a:avLst/>
          </a:prstGeom>
          <a:noFill/>
          <a:ln w="9525">
            <a:noFill/>
            <a:miter lim="800000"/>
            <a:headEnd/>
            <a:tailEnd/>
          </a:ln>
        </p:spPr>
        <p:txBody>
          <a:bodyPr>
            <a:spAutoFit/>
          </a:bodyPr>
          <a:lstStyle/>
          <a:p>
            <a:pPr marL="233363" indent="-233363" eaLnBrk="0" hangingPunct="0">
              <a:lnSpc>
                <a:spcPct val="90000"/>
              </a:lnSpc>
              <a:buClr>
                <a:srgbClr val="FF0000"/>
              </a:buClr>
              <a:buFont typeface="Wingdings 3" pitchFamily="18" charset="2"/>
              <a:buChar char=""/>
            </a:pPr>
            <a:r>
              <a:rPr lang="en-US" sz="2400" dirty="0"/>
              <a:t>Home</a:t>
            </a:r>
          </a:p>
          <a:p>
            <a:pPr marL="233363" indent="-233363" eaLnBrk="0" hangingPunct="0">
              <a:lnSpc>
                <a:spcPct val="90000"/>
              </a:lnSpc>
              <a:buClr>
                <a:srgbClr val="FF0000"/>
              </a:buClr>
              <a:buFont typeface="Wingdings 3" pitchFamily="18" charset="2"/>
              <a:buChar char=""/>
            </a:pPr>
            <a:r>
              <a:rPr lang="en-US" sz="2400" dirty="0"/>
              <a:t>Automobile</a:t>
            </a:r>
          </a:p>
          <a:p>
            <a:pPr marL="233363" indent="-233363" eaLnBrk="0" hangingPunct="0">
              <a:lnSpc>
                <a:spcPct val="90000"/>
              </a:lnSpc>
              <a:buClr>
                <a:srgbClr val="FF0000"/>
              </a:buClr>
              <a:buFont typeface="Wingdings 3" pitchFamily="18" charset="2"/>
              <a:buChar char=""/>
            </a:pPr>
            <a:r>
              <a:rPr lang="en-US" sz="2400" dirty="0"/>
              <a:t>Work</a:t>
            </a:r>
          </a:p>
        </p:txBody>
      </p:sp>
      <p:cxnSp>
        <p:nvCxnSpPr>
          <p:cNvPr id="17" name="Curved Connector 16"/>
          <p:cNvCxnSpPr>
            <a:cxnSpLocks noChangeShapeType="1"/>
          </p:cNvCxnSpPr>
          <p:nvPr/>
        </p:nvCxnSpPr>
        <p:spPr bwMode="auto">
          <a:xfrm rot="10800000">
            <a:off x="7086600" y="4953000"/>
            <a:ext cx="609600" cy="381000"/>
          </a:xfrm>
          <a:prstGeom prst="curvedConnector3">
            <a:avLst>
              <a:gd name="adj1" fmla="val 50000"/>
            </a:avLst>
          </a:prstGeom>
          <a:noFill/>
          <a:ln w="38100" algn="ctr">
            <a:solidFill>
              <a:schemeClr val="tx1"/>
            </a:solidFill>
            <a:round/>
            <a:headEnd/>
            <a:tailEnd type="arrow" w="med" len="med"/>
          </a:ln>
          <a:effectLst>
            <a:outerShdw dist="23000" dir="5400000" rotWithShape="0">
              <a:srgbClr val="000000">
                <a:alpha val="34999"/>
              </a:srgbClr>
            </a:outerShdw>
          </a:effectLst>
        </p:spPr>
      </p:cxnSp>
      <p:grpSp>
        <p:nvGrpSpPr>
          <p:cNvPr id="18" name="Group 19"/>
          <p:cNvGrpSpPr>
            <a:grpSpLocks/>
          </p:cNvGrpSpPr>
          <p:nvPr/>
        </p:nvGrpSpPr>
        <p:grpSpPr bwMode="auto">
          <a:xfrm>
            <a:off x="3505200" y="1524000"/>
            <a:ext cx="4000500" cy="1181100"/>
            <a:chOff x="3505200" y="1524000"/>
            <a:chExt cx="4000500" cy="1181100"/>
          </a:xfrm>
        </p:grpSpPr>
        <p:pic>
          <p:nvPicPr>
            <p:cNvPr id="19" name="Picture 4" descr="C:\Users\paulej\AppData\Local\Microsoft\Windows\Temporary Internet Files\Content.IE5\VHAAPVXD\MCj04247600000[1].wmf"/>
            <p:cNvPicPr>
              <a:picLocks noChangeAspect="1" noChangeArrowheads="1"/>
            </p:cNvPicPr>
            <p:nvPr/>
          </p:nvPicPr>
          <p:blipFill>
            <a:blip r:embed="rId2" cstate="print"/>
            <a:srcRect/>
            <a:stretch>
              <a:fillRect/>
            </a:stretch>
          </p:blipFill>
          <p:spPr bwMode="auto">
            <a:xfrm>
              <a:off x="3505200" y="1752600"/>
              <a:ext cx="851463" cy="932631"/>
            </a:xfrm>
            <a:prstGeom prst="rect">
              <a:avLst/>
            </a:prstGeom>
            <a:noFill/>
            <a:ln w="9525">
              <a:noFill/>
              <a:miter lim="800000"/>
              <a:headEnd/>
              <a:tailEnd/>
            </a:ln>
          </p:spPr>
        </p:pic>
        <p:pic>
          <p:nvPicPr>
            <p:cNvPr id="20" name="Picture 5" descr="C:\Users\paulej\AppData\Local\Microsoft\Windows\Temporary Internet Files\Content.IE5\1YYIS8II\MCj04348470000[1].png"/>
            <p:cNvPicPr>
              <a:picLocks noChangeAspect="1" noChangeArrowheads="1"/>
            </p:cNvPicPr>
            <p:nvPr/>
          </p:nvPicPr>
          <p:blipFill>
            <a:blip r:embed="rId3" cstate="print"/>
            <a:srcRect/>
            <a:stretch>
              <a:fillRect/>
            </a:stretch>
          </p:blipFill>
          <p:spPr bwMode="auto">
            <a:xfrm>
              <a:off x="6324600" y="1524000"/>
              <a:ext cx="1181100" cy="1181100"/>
            </a:xfrm>
            <a:prstGeom prst="rect">
              <a:avLst/>
            </a:prstGeom>
            <a:noFill/>
            <a:ln w="9525">
              <a:noFill/>
              <a:miter lim="800000"/>
              <a:headEnd/>
              <a:tailEnd/>
            </a:ln>
          </p:spPr>
        </p:pic>
        <p:pic>
          <p:nvPicPr>
            <p:cNvPr id="21" name="Picture 6" descr="C:\Users\paulej\AppData\Local\Microsoft\Windows\Temporary Internet Files\Content.IE5\1YYIS8II\MCj04241880000[1].wmf"/>
            <p:cNvPicPr>
              <a:picLocks noChangeAspect="1" noChangeArrowheads="1"/>
            </p:cNvPicPr>
            <p:nvPr/>
          </p:nvPicPr>
          <p:blipFill>
            <a:blip r:embed="rId4" cstate="print"/>
            <a:srcRect/>
            <a:stretch>
              <a:fillRect/>
            </a:stretch>
          </p:blipFill>
          <p:spPr bwMode="auto">
            <a:xfrm>
              <a:off x="4876800" y="1905000"/>
              <a:ext cx="945066" cy="685800"/>
            </a:xfrm>
            <a:prstGeom prst="rect">
              <a:avLst/>
            </a:prstGeom>
            <a:noFill/>
            <a:ln w="9525">
              <a:noFill/>
              <a:miter lim="800000"/>
              <a:headEnd/>
              <a:tailEnd/>
            </a:ln>
          </p:spPr>
        </p:pic>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Personal Network in Brief</a:t>
            </a:r>
            <a:endParaRPr lang="en-US" dirty="0"/>
          </a:p>
        </p:txBody>
      </p:sp>
      <p:sp>
        <p:nvSpPr>
          <p:cNvPr id="3" name="Content Placeholder 2"/>
          <p:cNvSpPr>
            <a:spLocks noGrp="1"/>
          </p:cNvSpPr>
          <p:nvPr>
            <p:ph idx="1"/>
          </p:nvPr>
        </p:nvSpPr>
        <p:spPr/>
        <p:txBody>
          <a:bodyPr/>
          <a:lstStyle/>
          <a:p>
            <a:r>
              <a:rPr lang="en-US" sz="2200" dirty="0" smtClean="0"/>
              <a:t>The </a:t>
            </a:r>
            <a:r>
              <a:rPr lang="en-US" sz="2200" dirty="0" smtClean="0">
                <a:solidFill>
                  <a:srgbClr val="00B050"/>
                </a:solidFill>
              </a:rPr>
              <a:t>Personal Network </a:t>
            </a:r>
            <a:r>
              <a:rPr lang="en-US" sz="2200" dirty="0" smtClean="0"/>
              <a:t>is comprised of the </a:t>
            </a:r>
            <a:r>
              <a:rPr lang="en-US" sz="2200" dirty="0" smtClean="0">
                <a:solidFill>
                  <a:srgbClr val="00B050"/>
                </a:solidFill>
              </a:rPr>
              <a:t>applications and devices </a:t>
            </a:r>
            <a:r>
              <a:rPr lang="en-US" sz="2200" dirty="0" smtClean="0"/>
              <a:t>that are </a:t>
            </a:r>
            <a:r>
              <a:rPr lang="en-US" sz="2200" dirty="0" smtClean="0">
                <a:solidFill>
                  <a:srgbClr val="00B050"/>
                </a:solidFill>
              </a:rPr>
              <a:t>within proximity</a:t>
            </a:r>
            <a:r>
              <a:rPr lang="en-US" sz="2200" dirty="0" smtClean="0"/>
              <a:t> of the user at a given time: at home, in the car, at the office, or wherever</a:t>
            </a:r>
          </a:p>
          <a:p>
            <a:r>
              <a:rPr lang="en-US" sz="2200" dirty="0" smtClean="0"/>
              <a:t>The devices within the Personal Network might allow one to present material via a projector, listen to or view locally generated content, exchange files, etc.</a:t>
            </a:r>
          </a:p>
          <a:p>
            <a:r>
              <a:rPr lang="en-US" sz="2200" dirty="0" smtClean="0">
                <a:solidFill>
                  <a:srgbClr val="00B050"/>
                </a:solidFill>
              </a:rPr>
              <a:t>Any application or device</a:t>
            </a:r>
            <a:r>
              <a:rPr lang="en-US" sz="2200" dirty="0" smtClean="0"/>
              <a:t> within the Personal Network </a:t>
            </a:r>
            <a:r>
              <a:rPr lang="en-US" sz="2200" dirty="0" smtClean="0">
                <a:solidFill>
                  <a:srgbClr val="00B050"/>
                </a:solidFill>
              </a:rPr>
              <a:t>may communicate with other applications or devices</a:t>
            </a:r>
            <a:r>
              <a:rPr lang="en-US" sz="2200" dirty="0" smtClean="0"/>
              <a:t> in the Personal Network</a:t>
            </a:r>
          </a:p>
        </p:txBody>
      </p:sp>
      <p:sp>
        <p:nvSpPr>
          <p:cNvPr id="4" name="Date Placeholder 3"/>
          <p:cNvSpPr>
            <a:spLocks noGrp="1"/>
          </p:cNvSpPr>
          <p:nvPr>
            <p:ph type="dt" sz="half" idx="10"/>
          </p:nvPr>
        </p:nvSpPr>
        <p:spPr/>
        <p:txBody>
          <a:bodyPr/>
          <a:lstStyle/>
          <a:p>
            <a:r>
              <a:rPr lang="en-US" smtClean="0"/>
              <a:t>ITU-T Workshop on Accessibility</a:t>
            </a:r>
            <a:br>
              <a:rPr lang="en-US" smtClean="0"/>
            </a:br>
            <a:r>
              <a:rPr lang="en-US" smtClean="0"/>
              <a:t>Geneva, 2 November 2009</a:t>
            </a:r>
            <a:endParaRPr lang="en-US"/>
          </a:p>
        </p:txBody>
      </p:sp>
      <p:sp>
        <p:nvSpPr>
          <p:cNvPr id="5" name="Slide Number Placeholder 4"/>
          <p:cNvSpPr>
            <a:spLocks noGrp="1"/>
          </p:cNvSpPr>
          <p:nvPr>
            <p:ph type="sldNum" sz="quarter" idx="11"/>
          </p:nvPr>
        </p:nvSpPr>
        <p:spPr/>
        <p:txBody>
          <a:bodyPr/>
          <a:lstStyle/>
          <a:p>
            <a:fld id="{5CED96DC-0292-42A5-B87D-613766BF062A}" type="slidenum">
              <a:rPr lang="en-US" smtClean="0"/>
              <a:pPr/>
              <a:t>16</a:t>
            </a:fld>
            <a:endParaRPr lang="en-US"/>
          </a:p>
        </p:txBody>
      </p:sp>
      <p:grpSp>
        <p:nvGrpSpPr>
          <p:cNvPr id="6" name="Group 15"/>
          <p:cNvGrpSpPr>
            <a:grpSpLocks/>
          </p:cNvGrpSpPr>
          <p:nvPr/>
        </p:nvGrpSpPr>
        <p:grpSpPr bwMode="auto">
          <a:xfrm>
            <a:off x="1219200" y="5357826"/>
            <a:ext cx="2286000" cy="723900"/>
            <a:chOff x="3505200" y="1524000"/>
            <a:chExt cx="4000500" cy="1181100"/>
          </a:xfrm>
        </p:grpSpPr>
        <p:pic>
          <p:nvPicPr>
            <p:cNvPr id="7" name="Picture 4" descr="C:\Users\paulej\AppData\Local\Microsoft\Windows\Temporary Internet Files\Content.IE5\VHAAPVXD\MCj04247600000[1].wmf"/>
            <p:cNvPicPr>
              <a:picLocks noChangeAspect="1" noChangeArrowheads="1"/>
            </p:cNvPicPr>
            <p:nvPr/>
          </p:nvPicPr>
          <p:blipFill>
            <a:blip r:embed="rId2" cstate="print"/>
            <a:srcRect/>
            <a:stretch>
              <a:fillRect/>
            </a:stretch>
          </p:blipFill>
          <p:spPr bwMode="auto">
            <a:xfrm>
              <a:off x="3505200" y="1752600"/>
              <a:ext cx="851463" cy="932631"/>
            </a:xfrm>
            <a:prstGeom prst="rect">
              <a:avLst/>
            </a:prstGeom>
            <a:noFill/>
            <a:ln w="9525">
              <a:noFill/>
              <a:miter lim="800000"/>
              <a:headEnd/>
              <a:tailEnd/>
            </a:ln>
          </p:spPr>
        </p:pic>
        <p:pic>
          <p:nvPicPr>
            <p:cNvPr id="8" name="Picture 5" descr="C:\Users\paulej\AppData\Local\Microsoft\Windows\Temporary Internet Files\Content.IE5\1YYIS8II\MCj04348470000[1].png"/>
            <p:cNvPicPr>
              <a:picLocks noChangeAspect="1" noChangeArrowheads="1"/>
            </p:cNvPicPr>
            <p:nvPr/>
          </p:nvPicPr>
          <p:blipFill>
            <a:blip r:embed="rId3" cstate="print"/>
            <a:srcRect/>
            <a:stretch>
              <a:fillRect/>
            </a:stretch>
          </p:blipFill>
          <p:spPr bwMode="auto">
            <a:xfrm>
              <a:off x="6324600" y="1524000"/>
              <a:ext cx="1181100" cy="1181100"/>
            </a:xfrm>
            <a:prstGeom prst="rect">
              <a:avLst/>
            </a:prstGeom>
            <a:noFill/>
            <a:ln w="9525">
              <a:noFill/>
              <a:miter lim="800000"/>
              <a:headEnd/>
              <a:tailEnd/>
            </a:ln>
          </p:spPr>
        </p:pic>
        <p:pic>
          <p:nvPicPr>
            <p:cNvPr id="9" name="Picture 6" descr="C:\Users\paulej\AppData\Local\Microsoft\Windows\Temporary Internet Files\Content.IE5\1YYIS8II\MCj04241880000[1].wmf"/>
            <p:cNvPicPr>
              <a:picLocks noChangeAspect="1" noChangeArrowheads="1"/>
            </p:cNvPicPr>
            <p:nvPr/>
          </p:nvPicPr>
          <p:blipFill>
            <a:blip r:embed="rId4" cstate="print"/>
            <a:srcRect/>
            <a:stretch>
              <a:fillRect/>
            </a:stretch>
          </p:blipFill>
          <p:spPr bwMode="auto">
            <a:xfrm>
              <a:off x="4876800" y="1905000"/>
              <a:ext cx="945066" cy="685800"/>
            </a:xfrm>
            <a:prstGeom prst="rect">
              <a:avLst/>
            </a:prstGeom>
            <a:noFill/>
            <a:ln w="9525">
              <a:noFill/>
              <a:miter lim="800000"/>
              <a:headEnd/>
              <a:tailEnd/>
            </a:ln>
          </p:spPr>
        </p:pic>
      </p:grpSp>
      <p:grpSp>
        <p:nvGrpSpPr>
          <p:cNvPr id="10" name="Group 16"/>
          <p:cNvGrpSpPr>
            <a:grpSpLocks/>
          </p:cNvGrpSpPr>
          <p:nvPr/>
        </p:nvGrpSpPr>
        <p:grpSpPr bwMode="auto">
          <a:xfrm>
            <a:off x="5214942" y="5072074"/>
            <a:ext cx="2357454" cy="1285884"/>
            <a:chOff x="1600200" y="3048000"/>
            <a:chExt cx="5943600" cy="3124200"/>
          </a:xfrm>
        </p:grpSpPr>
        <p:sp>
          <p:nvSpPr>
            <p:cNvPr id="11" name="Cloud 10"/>
            <p:cNvSpPr/>
            <p:nvPr/>
          </p:nvSpPr>
          <p:spPr>
            <a:xfrm>
              <a:off x="1905000" y="3048000"/>
              <a:ext cx="5257800" cy="3124200"/>
            </a:xfrm>
            <a:prstGeom prst="cloud">
              <a:avLst/>
            </a:prstGeom>
          </p:spPr>
          <p:style>
            <a:lnRef idx="0">
              <a:schemeClr val="accent3"/>
            </a:lnRef>
            <a:fillRef idx="3">
              <a:schemeClr val="accent3"/>
            </a:fillRef>
            <a:effectRef idx="3">
              <a:schemeClr val="accent3"/>
            </a:effectRef>
            <a:fontRef idx="minor">
              <a:schemeClr val="lt1"/>
            </a:fontRef>
          </p:style>
          <p:txBody>
            <a:bodyPr anchor="ctr"/>
            <a:lstStyle/>
            <a:p>
              <a:pPr algn="ctr" eaLnBrk="0" hangingPunct="0">
                <a:lnSpc>
                  <a:spcPct val="90000"/>
                </a:lnSpc>
                <a:defRPr/>
              </a:pPr>
              <a:endParaRPr lang="en-US" sz="1600" dirty="0">
                <a:latin typeface="Calibri" pitchFamily="34" charset="0"/>
              </a:endParaRPr>
            </a:p>
            <a:p>
              <a:pPr algn="ctr" eaLnBrk="0" hangingPunct="0">
                <a:lnSpc>
                  <a:spcPct val="90000"/>
                </a:lnSpc>
                <a:defRPr/>
              </a:pPr>
              <a:endParaRPr lang="en-US" sz="1600" dirty="0">
                <a:latin typeface="Calibri" pitchFamily="34" charset="0"/>
              </a:endParaRPr>
            </a:p>
            <a:p>
              <a:pPr algn="ctr" eaLnBrk="0" hangingPunct="0">
                <a:lnSpc>
                  <a:spcPct val="90000"/>
                </a:lnSpc>
                <a:defRPr/>
              </a:pPr>
              <a:endParaRPr lang="en-US" sz="1600" dirty="0">
                <a:latin typeface="Calibri" pitchFamily="34" charset="0"/>
              </a:endParaRPr>
            </a:p>
            <a:p>
              <a:pPr algn="ctr" eaLnBrk="0" hangingPunct="0">
                <a:lnSpc>
                  <a:spcPct val="90000"/>
                </a:lnSpc>
                <a:defRPr/>
              </a:pPr>
              <a:endParaRPr lang="en-US" sz="1600" dirty="0">
                <a:latin typeface="Calibri" pitchFamily="34" charset="0"/>
              </a:endParaRPr>
            </a:p>
            <a:p>
              <a:pPr algn="ctr" eaLnBrk="0" hangingPunct="0">
                <a:lnSpc>
                  <a:spcPct val="90000"/>
                </a:lnSpc>
                <a:defRPr/>
              </a:pPr>
              <a:endParaRPr lang="en-US" sz="1600" dirty="0">
                <a:latin typeface="Calibri" pitchFamily="34" charset="0"/>
              </a:endParaRPr>
            </a:p>
            <a:p>
              <a:pPr algn="ctr" eaLnBrk="0" hangingPunct="0">
                <a:lnSpc>
                  <a:spcPct val="90000"/>
                </a:lnSpc>
                <a:defRPr/>
              </a:pPr>
              <a:endParaRPr lang="en-US" sz="1600" dirty="0">
                <a:latin typeface="Calibri" pitchFamily="34" charset="0"/>
              </a:endParaRPr>
            </a:p>
          </p:txBody>
        </p:sp>
        <p:sp>
          <p:nvSpPr>
            <p:cNvPr id="12" name="TextBox 11"/>
            <p:cNvSpPr txBox="1"/>
            <p:nvPr/>
          </p:nvSpPr>
          <p:spPr>
            <a:xfrm>
              <a:off x="2438399" y="3395246"/>
              <a:ext cx="990601" cy="458873"/>
            </a:xfrm>
            <a:prstGeom prst="rect">
              <a:avLst/>
            </a:prstGeom>
            <a:ln/>
          </p:spPr>
          <p:style>
            <a:lnRef idx="0">
              <a:schemeClr val="accent2"/>
            </a:lnRef>
            <a:fillRef idx="3">
              <a:schemeClr val="accent2"/>
            </a:fillRef>
            <a:effectRef idx="3">
              <a:schemeClr val="accent2"/>
            </a:effectRef>
            <a:fontRef idx="minor">
              <a:schemeClr val="lt1"/>
            </a:fontRef>
          </p:style>
          <p:txBody>
            <a:bodyPr>
              <a:spAutoFit/>
            </a:bodyPr>
            <a:lstStyle/>
            <a:p>
              <a:pPr algn="ctr" eaLnBrk="0" hangingPunct="0">
                <a:lnSpc>
                  <a:spcPct val="90000"/>
                </a:lnSpc>
                <a:defRPr/>
              </a:pPr>
              <a:r>
                <a:rPr lang="en-US" sz="500" dirty="0">
                  <a:latin typeface="Calibri" pitchFamily="34" charset="0"/>
                </a:rPr>
                <a:t>App 1</a:t>
              </a:r>
            </a:p>
          </p:txBody>
        </p:sp>
        <p:sp>
          <p:nvSpPr>
            <p:cNvPr id="13" name="TextBox 12"/>
            <p:cNvSpPr txBox="1"/>
            <p:nvPr/>
          </p:nvSpPr>
          <p:spPr>
            <a:xfrm>
              <a:off x="1600200" y="4309646"/>
              <a:ext cx="990601" cy="458873"/>
            </a:xfrm>
            <a:prstGeom prst="rect">
              <a:avLst/>
            </a:prstGeom>
            <a:solidFill>
              <a:schemeClr val="accent3">
                <a:lumMod val="65000"/>
              </a:schemeClr>
            </a:solidFill>
            <a:ln/>
          </p:spPr>
          <p:style>
            <a:lnRef idx="0">
              <a:schemeClr val="accent1"/>
            </a:lnRef>
            <a:fillRef idx="3">
              <a:schemeClr val="accent1"/>
            </a:fillRef>
            <a:effectRef idx="3">
              <a:schemeClr val="accent1"/>
            </a:effectRef>
            <a:fontRef idx="minor">
              <a:schemeClr val="lt1"/>
            </a:fontRef>
          </p:style>
          <p:txBody>
            <a:bodyPr>
              <a:spAutoFit/>
            </a:bodyPr>
            <a:lstStyle/>
            <a:p>
              <a:pPr algn="ctr" eaLnBrk="0" hangingPunct="0">
                <a:lnSpc>
                  <a:spcPct val="90000"/>
                </a:lnSpc>
                <a:defRPr/>
              </a:pPr>
              <a:r>
                <a:rPr lang="en-US" sz="500" dirty="0">
                  <a:solidFill>
                    <a:schemeClr val="bg1"/>
                  </a:solidFill>
                  <a:latin typeface="Calibri" pitchFamily="34" charset="0"/>
                </a:rPr>
                <a:t>App 2</a:t>
              </a:r>
            </a:p>
          </p:txBody>
        </p:sp>
        <p:sp>
          <p:nvSpPr>
            <p:cNvPr id="14" name="TextBox 13"/>
            <p:cNvSpPr txBox="1"/>
            <p:nvPr/>
          </p:nvSpPr>
          <p:spPr>
            <a:xfrm>
              <a:off x="2438399" y="5300245"/>
              <a:ext cx="990601" cy="458873"/>
            </a:xfrm>
            <a:prstGeom prst="rect">
              <a:avLst/>
            </a:prstGeom>
            <a:solidFill>
              <a:srgbClr val="00B050"/>
            </a:solidFill>
            <a:ln/>
          </p:spPr>
          <p:style>
            <a:lnRef idx="0">
              <a:schemeClr val="accent1"/>
            </a:lnRef>
            <a:fillRef idx="3">
              <a:schemeClr val="accent1"/>
            </a:fillRef>
            <a:effectRef idx="3">
              <a:schemeClr val="accent1"/>
            </a:effectRef>
            <a:fontRef idx="minor">
              <a:schemeClr val="lt1"/>
            </a:fontRef>
          </p:style>
          <p:txBody>
            <a:bodyPr>
              <a:spAutoFit/>
            </a:bodyPr>
            <a:lstStyle/>
            <a:p>
              <a:pPr algn="ctr" eaLnBrk="0" hangingPunct="0">
                <a:lnSpc>
                  <a:spcPct val="90000"/>
                </a:lnSpc>
                <a:defRPr/>
              </a:pPr>
              <a:r>
                <a:rPr lang="en-US" sz="500" dirty="0">
                  <a:latin typeface="Calibri" pitchFamily="34" charset="0"/>
                </a:rPr>
                <a:t>App 3</a:t>
              </a:r>
            </a:p>
          </p:txBody>
        </p:sp>
        <p:sp>
          <p:nvSpPr>
            <p:cNvPr id="15" name="TextBox 14"/>
            <p:cNvSpPr txBox="1"/>
            <p:nvPr/>
          </p:nvSpPr>
          <p:spPr>
            <a:xfrm>
              <a:off x="3886200" y="4309647"/>
              <a:ext cx="1143001" cy="392584"/>
            </a:xfrm>
            <a:prstGeom prst="rect">
              <a:avLst/>
            </a:prstGeom>
            <a:ln/>
          </p:spPr>
          <p:style>
            <a:lnRef idx="0">
              <a:schemeClr val="accent1"/>
            </a:lnRef>
            <a:fillRef idx="3">
              <a:schemeClr val="accent1"/>
            </a:fillRef>
            <a:effectRef idx="3">
              <a:schemeClr val="accent1"/>
            </a:effectRef>
            <a:fontRef idx="minor">
              <a:schemeClr val="lt1"/>
            </a:fontRef>
          </p:style>
          <p:txBody>
            <a:bodyPr>
              <a:spAutoFit/>
            </a:bodyPr>
            <a:lstStyle/>
            <a:p>
              <a:pPr algn="ctr" eaLnBrk="0" hangingPunct="0">
                <a:lnSpc>
                  <a:spcPct val="90000"/>
                </a:lnSpc>
                <a:defRPr/>
              </a:pPr>
              <a:r>
                <a:rPr lang="en-US" sz="500" dirty="0" smtClean="0">
                  <a:solidFill>
                    <a:schemeClr val="tx1"/>
                  </a:solidFill>
                  <a:latin typeface="Calibri" pitchFamily="34" charset="0"/>
                </a:rPr>
                <a:t>Container</a:t>
              </a:r>
              <a:endParaRPr lang="en-US" sz="500" dirty="0">
                <a:solidFill>
                  <a:schemeClr val="tx1"/>
                </a:solidFill>
                <a:latin typeface="Calibri" pitchFamily="34" charset="0"/>
              </a:endParaRPr>
            </a:p>
          </p:txBody>
        </p:sp>
        <p:sp>
          <p:nvSpPr>
            <p:cNvPr id="16" name="TextBox 15"/>
            <p:cNvSpPr txBox="1"/>
            <p:nvPr/>
          </p:nvSpPr>
          <p:spPr>
            <a:xfrm>
              <a:off x="5562601" y="3395246"/>
              <a:ext cx="990601" cy="458873"/>
            </a:xfrm>
            <a:prstGeom prst="rect">
              <a:avLst/>
            </a:prstGeom>
            <a:solidFill>
              <a:schemeClr val="accent4">
                <a:lumMod val="75000"/>
                <a:lumOff val="25000"/>
              </a:schemeClr>
            </a:solidFill>
            <a:ln/>
          </p:spPr>
          <p:style>
            <a:lnRef idx="0">
              <a:schemeClr val="dk1"/>
            </a:lnRef>
            <a:fillRef idx="3">
              <a:schemeClr val="dk1"/>
            </a:fillRef>
            <a:effectRef idx="3">
              <a:schemeClr val="dk1"/>
            </a:effectRef>
            <a:fontRef idx="minor">
              <a:schemeClr val="lt1"/>
            </a:fontRef>
          </p:style>
          <p:txBody>
            <a:bodyPr>
              <a:spAutoFit/>
            </a:bodyPr>
            <a:lstStyle/>
            <a:p>
              <a:pPr algn="ctr" eaLnBrk="0" hangingPunct="0">
                <a:lnSpc>
                  <a:spcPct val="90000"/>
                </a:lnSpc>
                <a:defRPr/>
              </a:pPr>
              <a:r>
                <a:rPr lang="en-US" sz="500" dirty="0">
                  <a:latin typeface="Calibri" pitchFamily="34" charset="0"/>
                </a:rPr>
                <a:t>App 4</a:t>
              </a:r>
            </a:p>
          </p:txBody>
        </p:sp>
        <p:sp>
          <p:nvSpPr>
            <p:cNvPr id="17" name="TextBox 16"/>
            <p:cNvSpPr txBox="1"/>
            <p:nvPr/>
          </p:nvSpPr>
          <p:spPr>
            <a:xfrm>
              <a:off x="6553199" y="4309646"/>
              <a:ext cx="990601" cy="458873"/>
            </a:xfrm>
            <a:prstGeom prst="rect">
              <a:avLst/>
            </a:prstGeom>
            <a:solidFill>
              <a:srgbClr val="7030A0"/>
            </a:solidFill>
            <a:ln/>
          </p:spPr>
          <p:style>
            <a:lnRef idx="0">
              <a:schemeClr val="accent5"/>
            </a:lnRef>
            <a:fillRef idx="3">
              <a:schemeClr val="accent5"/>
            </a:fillRef>
            <a:effectRef idx="3">
              <a:schemeClr val="accent5"/>
            </a:effectRef>
            <a:fontRef idx="minor">
              <a:schemeClr val="lt1"/>
            </a:fontRef>
          </p:style>
          <p:txBody>
            <a:bodyPr>
              <a:spAutoFit/>
            </a:bodyPr>
            <a:lstStyle/>
            <a:p>
              <a:pPr algn="ctr" eaLnBrk="0" hangingPunct="0">
                <a:lnSpc>
                  <a:spcPct val="90000"/>
                </a:lnSpc>
                <a:defRPr/>
              </a:pPr>
              <a:r>
                <a:rPr lang="en-US" sz="500" dirty="0">
                  <a:solidFill>
                    <a:schemeClr val="bg1"/>
                  </a:solidFill>
                  <a:latin typeface="Calibri" pitchFamily="34" charset="0"/>
                </a:rPr>
                <a:t>App 5</a:t>
              </a:r>
            </a:p>
          </p:txBody>
        </p:sp>
        <p:sp>
          <p:nvSpPr>
            <p:cNvPr id="18" name="TextBox 17"/>
            <p:cNvSpPr txBox="1"/>
            <p:nvPr/>
          </p:nvSpPr>
          <p:spPr>
            <a:xfrm>
              <a:off x="5562601" y="5300245"/>
              <a:ext cx="990601" cy="458873"/>
            </a:xfrm>
            <a:prstGeom prst="rect">
              <a:avLst/>
            </a:prstGeom>
            <a:solidFill>
              <a:srgbClr val="C00000"/>
            </a:solidFill>
            <a:ln/>
          </p:spPr>
          <p:style>
            <a:lnRef idx="0">
              <a:schemeClr val="accent6"/>
            </a:lnRef>
            <a:fillRef idx="3">
              <a:schemeClr val="accent6"/>
            </a:fillRef>
            <a:effectRef idx="3">
              <a:schemeClr val="accent6"/>
            </a:effectRef>
            <a:fontRef idx="minor">
              <a:schemeClr val="lt1"/>
            </a:fontRef>
          </p:style>
          <p:txBody>
            <a:bodyPr>
              <a:spAutoFit/>
            </a:bodyPr>
            <a:lstStyle/>
            <a:p>
              <a:pPr algn="ctr" eaLnBrk="0" hangingPunct="0">
                <a:lnSpc>
                  <a:spcPct val="90000"/>
                </a:lnSpc>
                <a:defRPr/>
              </a:pPr>
              <a:r>
                <a:rPr lang="en-US" sz="500" dirty="0">
                  <a:latin typeface="Calibri" pitchFamily="34" charset="0"/>
                </a:rPr>
                <a:t>App 6</a:t>
              </a: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 Robot / Connected Home</a:t>
            </a:r>
            <a:endParaRPr lang="en-US" dirty="0"/>
          </a:p>
        </p:txBody>
      </p:sp>
      <p:sp>
        <p:nvSpPr>
          <p:cNvPr id="3" name="Content Placeholder 2"/>
          <p:cNvSpPr>
            <a:spLocks noGrp="1"/>
          </p:cNvSpPr>
          <p:nvPr>
            <p:ph idx="1"/>
          </p:nvPr>
        </p:nvSpPr>
        <p:spPr/>
        <p:txBody>
          <a:bodyPr/>
          <a:lstStyle/>
          <a:p>
            <a:r>
              <a:rPr lang="en-US" sz="2800" dirty="0" smtClean="0"/>
              <a:t>H.325 enables </a:t>
            </a:r>
            <a:r>
              <a:rPr lang="en-US" sz="2800" dirty="0" smtClean="0">
                <a:solidFill>
                  <a:srgbClr val="00B050"/>
                </a:solidFill>
              </a:rPr>
              <a:t>devices</a:t>
            </a:r>
            <a:r>
              <a:rPr lang="en-US" sz="2800" dirty="0" smtClean="0"/>
              <a:t> and application in our </a:t>
            </a:r>
            <a:r>
              <a:rPr lang="en-US" sz="2800" dirty="0" smtClean="0">
                <a:solidFill>
                  <a:srgbClr val="00B050"/>
                </a:solidFill>
              </a:rPr>
              <a:t>homes or offices </a:t>
            </a:r>
            <a:r>
              <a:rPr lang="en-US" sz="2800" dirty="0" smtClean="0"/>
              <a:t>to interact</a:t>
            </a:r>
          </a:p>
          <a:p>
            <a:r>
              <a:rPr lang="en-US" sz="2800" dirty="0" smtClean="0"/>
              <a:t>This is </a:t>
            </a:r>
            <a:r>
              <a:rPr lang="en-US" sz="2800" dirty="0" smtClean="0">
                <a:solidFill>
                  <a:srgbClr val="00B050"/>
                </a:solidFill>
              </a:rPr>
              <a:t>not traditional </a:t>
            </a:r>
            <a:r>
              <a:rPr lang="en-US" sz="2800" dirty="0" smtClean="0"/>
              <a:t>multimedia communications</a:t>
            </a:r>
          </a:p>
          <a:p>
            <a:r>
              <a:rPr lang="en-US" sz="2800" dirty="0" smtClean="0"/>
              <a:t>Made possible by </a:t>
            </a:r>
            <a:r>
              <a:rPr lang="en-US" sz="2800" dirty="0" smtClean="0">
                <a:solidFill>
                  <a:srgbClr val="00B050"/>
                </a:solidFill>
              </a:rPr>
              <a:t>decoupling</a:t>
            </a:r>
            <a:r>
              <a:rPr lang="en-US" sz="2800" dirty="0" smtClean="0"/>
              <a:t> the </a:t>
            </a:r>
            <a:r>
              <a:rPr lang="en-US" sz="2800" dirty="0" smtClean="0">
                <a:solidFill>
                  <a:srgbClr val="00B050"/>
                </a:solidFill>
              </a:rPr>
              <a:t>“control” </a:t>
            </a:r>
            <a:r>
              <a:rPr lang="en-US" sz="2800" dirty="0" smtClean="0"/>
              <a:t>device from the </a:t>
            </a:r>
            <a:r>
              <a:rPr lang="en-US" sz="2800" dirty="0" smtClean="0">
                <a:solidFill>
                  <a:srgbClr val="00B050"/>
                </a:solidFill>
              </a:rPr>
              <a:t>“applications”</a:t>
            </a:r>
          </a:p>
          <a:p>
            <a:r>
              <a:rPr lang="en-US" sz="2800" dirty="0" smtClean="0"/>
              <a:t>Many more devices become </a:t>
            </a:r>
            <a:r>
              <a:rPr lang="en-US" sz="2800" dirty="0" smtClean="0">
                <a:solidFill>
                  <a:srgbClr val="00B050"/>
                </a:solidFill>
              </a:rPr>
              <a:t>“intelligent”</a:t>
            </a:r>
          </a:p>
          <a:p>
            <a:endParaRPr lang="en-US" sz="2800" dirty="0" smtClean="0">
              <a:solidFill>
                <a:srgbClr val="00B050"/>
              </a:solidFill>
            </a:endParaRPr>
          </a:p>
        </p:txBody>
      </p:sp>
      <p:sp>
        <p:nvSpPr>
          <p:cNvPr id="4" name="Date Placeholder 3"/>
          <p:cNvSpPr>
            <a:spLocks noGrp="1"/>
          </p:cNvSpPr>
          <p:nvPr>
            <p:ph type="dt" sz="half" idx="10"/>
          </p:nvPr>
        </p:nvSpPr>
        <p:spPr/>
        <p:txBody>
          <a:bodyPr/>
          <a:lstStyle/>
          <a:p>
            <a:r>
              <a:rPr lang="en-US" smtClean="0"/>
              <a:t>ITU-T Workshop on Accessibility</a:t>
            </a:r>
            <a:br>
              <a:rPr lang="en-US" smtClean="0"/>
            </a:br>
            <a:r>
              <a:rPr lang="en-US" smtClean="0"/>
              <a:t>Geneva, 2 November 2009</a:t>
            </a:r>
            <a:endParaRPr lang="en-US"/>
          </a:p>
        </p:txBody>
      </p:sp>
      <p:sp>
        <p:nvSpPr>
          <p:cNvPr id="5" name="Slide Number Placeholder 4"/>
          <p:cNvSpPr>
            <a:spLocks noGrp="1"/>
          </p:cNvSpPr>
          <p:nvPr>
            <p:ph type="sldNum" sz="quarter" idx="11"/>
          </p:nvPr>
        </p:nvSpPr>
        <p:spPr/>
        <p:txBody>
          <a:bodyPr/>
          <a:lstStyle/>
          <a:p>
            <a:fld id="{5CED96DC-0292-42A5-B87D-613766BF062A}" type="slidenum">
              <a:rPr lang="en-US" smtClean="0"/>
              <a:pPr/>
              <a:t>17</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Accessibility Considerations</a:t>
            </a:r>
            <a:endParaRPr lang="en-US" dirty="0"/>
          </a:p>
        </p:txBody>
      </p:sp>
      <p:sp>
        <p:nvSpPr>
          <p:cNvPr id="3" name="Content Placeholder 2"/>
          <p:cNvSpPr>
            <a:spLocks noGrp="1"/>
          </p:cNvSpPr>
          <p:nvPr>
            <p:ph idx="1"/>
          </p:nvPr>
        </p:nvSpPr>
        <p:spPr/>
        <p:txBody>
          <a:bodyPr/>
          <a:lstStyle/>
          <a:p>
            <a:r>
              <a:rPr lang="en-US" sz="2400" dirty="0" smtClean="0">
                <a:solidFill>
                  <a:srgbClr val="00B050"/>
                </a:solidFill>
              </a:rPr>
              <a:t>Accessibility needs were not considered </a:t>
            </a:r>
            <a:r>
              <a:rPr lang="en-US" sz="2400" dirty="0" smtClean="0"/>
              <a:t>in the development of H.323 and SIP</a:t>
            </a:r>
          </a:p>
          <a:p>
            <a:r>
              <a:rPr lang="en-US" sz="2400" dirty="0" smtClean="0"/>
              <a:t>AMS </a:t>
            </a:r>
            <a:r>
              <a:rPr lang="en-US" sz="2400" dirty="0" smtClean="0"/>
              <a:t>will allow a device to register and receive a notification of an “alerting” event</a:t>
            </a:r>
          </a:p>
          <a:p>
            <a:pPr lvl="1"/>
            <a:r>
              <a:rPr lang="en-US" sz="2000" dirty="0" smtClean="0"/>
              <a:t>This device could be a </a:t>
            </a:r>
            <a:r>
              <a:rPr lang="en-US" sz="2000" dirty="0" smtClean="0">
                <a:solidFill>
                  <a:srgbClr val="00B050"/>
                </a:solidFill>
              </a:rPr>
              <a:t>lamp that flashes</a:t>
            </a:r>
          </a:p>
          <a:p>
            <a:r>
              <a:rPr lang="en-US" sz="2400" dirty="0" smtClean="0"/>
              <a:t>The same mechanics can drive all kinds of inter-application </a:t>
            </a:r>
            <a:r>
              <a:rPr lang="en-US" sz="2400" dirty="0" smtClean="0"/>
              <a:t>communication</a:t>
            </a:r>
          </a:p>
          <a:p>
            <a:r>
              <a:rPr lang="en-US" sz="2400" dirty="0" smtClean="0"/>
              <a:t>Given the architecture and applications possible, an assortment of new kinds of </a:t>
            </a:r>
            <a:r>
              <a:rPr lang="en-US" sz="2400" dirty="0" smtClean="0">
                <a:solidFill>
                  <a:srgbClr val="00B050"/>
                </a:solidFill>
              </a:rPr>
              <a:t>automated and human translation services </a:t>
            </a:r>
            <a:r>
              <a:rPr lang="en-US" sz="2400" dirty="0" smtClean="0"/>
              <a:t>should be possible</a:t>
            </a:r>
          </a:p>
          <a:p>
            <a:pPr lvl="1"/>
            <a:r>
              <a:rPr lang="en-US" sz="2000" dirty="0" smtClean="0"/>
              <a:t>An application could provide real-time speech-to-text</a:t>
            </a:r>
          </a:p>
          <a:p>
            <a:pPr lvl="1"/>
            <a:r>
              <a:rPr lang="en-US" sz="2000" dirty="0" smtClean="0"/>
              <a:t>Applications could invoke services of human translators</a:t>
            </a:r>
            <a:endParaRPr lang="en-US" sz="2000" dirty="0" smtClean="0"/>
          </a:p>
        </p:txBody>
      </p:sp>
      <p:sp>
        <p:nvSpPr>
          <p:cNvPr id="4" name="Date Placeholder 3"/>
          <p:cNvSpPr>
            <a:spLocks noGrp="1"/>
          </p:cNvSpPr>
          <p:nvPr>
            <p:ph type="dt" sz="half" idx="10"/>
          </p:nvPr>
        </p:nvSpPr>
        <p:spPr/>
        <p:txBody>
          <a:bodyPr/>
          <a:lstStyle/>
          <a:p>
            <a:r>
              <a:rPr lang="en-US" smtClean="0"/>
              <a:t>ITU-T Workshop on Accessibility</a:t>
            </a:r>
            <a:br>
              <a:rPr lang="en-US" smtClean="0"/>
            </a:br>
            <a:r>
              <a:rPr lang="en-US" smtClean="0"/>
              <a:t>Geneva, 2 November 2009</a:t>
            </a:r>
            <a:endParaRPr lang="en-US"/>
          </a:p>
        </p:txBody>
      </p:sp>
      <p:sp>
        <p:nvSpPr>
          <p:cNvPr id="5" name="Slide Number Placeholder 4"/>
          <p:cNvSpPr>
            <a:spLocks noGrp="1"/>
          </p:cNvSpPr>
          <p:nvPr>
            <p:ph type="sldNum" sz="quarter" idx="11"/>
          </p:nvPr>
        </p:nvSpPr>
        <p:spPr/>
        <p:txBody>
          <a:bodyPr/>
          <a:lstStyle/>
          <a:p>
            <a:fld id="{5CED96DC-0292-42A5-B87D-613766BF062A}" type="slidenum">
              <a:rPr lang="en-US" smtClean="0"/>
              <a:pPr/>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Simple Vision</a:t>
            </a:r>
            <a:endParaRPr lang="en-US" dirty="0"/>
          </a:p>
        </p:txBody>
      </p:sp>
      <p:sp>
        <p:nvSpPr>
          <p:cNvPr id="3" name="Content Placeholder 2"/>
          <p:cNvSpPr>
            <a:spLocks noGrp="1"/>
          </p:cNvSpPr>
          <p:nvPr>
            <p:ph idx="1"/>
          </p:nvPr>
        </p:nvSpPr>
        <p:spPr/>
        <p:txBody>
          <a:bodyPr/>
          <a:lstStyle/>
          <a:p>
            <a:r>
              <a:rPr lang="en-US" sz="2100" dirty="0" smtClean="0"/>
              <a:t>The </a:t>
            </a:r>
            <a:r>
              <a:rPr lang="en-US" sz="2100" dirty="0" smtClean="0">
                <a:solidFill>
                  <a:srgbClr val="00B050"/>
                </a:solidFill>
              </a:rPr>
              <a:t>network</a:t>
            </a:r>
            <a:r>
              <a:rPr lang="en-US" sz="2100" dirty="0" smtClean="0"/>
              <a:t> and the </a:t>
            </a:r>
            <a:r>
              <a:rPr lang="en-US" sz="2100" dirty="0" smtClean="0">
                <a:solidFill>
                  <a:srgbClr val="00B050"/>
                </a:solidFill>
              </a:rPr>
              <a:t>devices</a:t>
            </a:r>
            <a:r>
              <a:rPr lang="en-US" sz="2100" dirty="0" smtClean="0"/>
              <a:t> therein should serve to enhance our lives and </a:t>
            </a:r>
            <a:r>
              <a:rPr lang="en-US" sz="2100" dirty="0" smtClean="0">
                <a:solidFill>
                  <a:srgbClr val="00B050"/>
                </a:solidFill>
              </a:rPr>
              <a:t>better enable people to communicate</a:t>
            </a:r>
          </a:p>
          <a:p>
            <a:r>
              <a:rPr lang="en-US" sz="2100" dirty="0" smtClean="0"/>
              <a:t>The system will be an </a:t>
            </a:r>
            <a:r>
              <a:rPr lang="en-US" sz="2100" dirty="0" smtClean="0">
                <a:solidFill>
                  <a:srgbClr val="00B050"/>
                </a:solidFill>
              </a:rPr>
              <a:t>extensible application platform</a:t>
            </a:r>
          </a:p>
          <a:p>
            <a:r>
              <a:rPr lang="en-US" sz="2100" dirty="0" smtClean="0"/>
              <a:t>The system should </a:t>
            </a:r>
            <a:r>
              <a:rPr lang="en-US" sz="2100" dirty="0" smtClean="0">
                <a:solidFill>
                  <a:srgbClr val="00B050"/>
                </a:solidFill>
              </a:rPr>
              <a:t>enable new modes of communication </a:t>
            </a:r>
            <a:r>
              <a:rPr lang="en-US" sz="2100" dirty="0" smtClean="0"/>
              <a:t>as people create them, without the need to upgrade Container or network infrastructure for every new application</a:t>
            </a:r>
          </a:p>
          <a:p>
            <a:r>
              <a:rPr lang="en-US" sz="2100" dirty="0" smtClean="0"/>
              <a:t>Implementing and deploying new modes of communication </a:t>
            </a:r>
            <a:r>
              <a:rPr lang="en-US" sz="2100" dirty="0" smtClean="0">
                <a:solidFill>
                  <a:srgbClr val="00B050"/>
                </a:solidFill>
              </a:rPr>
              <a:t>should be simple </a:t>
            </a:r>
            <a:r>
              <a:rPr lang="en-US" sz="2100" dirty="0" smtClean="0"/>
              <a:t>– the platform deals with the mundane/complex parts</a:t>
            </a:r>
          </a:p>
          <a:p>
            <a:r>
              <a:rPr lang="en-US" sz="2100" dirty="0" smtClean="0"/>
              <a:t>One should be able to utilize a </a:t>
            </a:r>
            <a:r>
              <a:rPr lang="en-US" sz="2100" dirty="0" smtClean="0">
                <a:solidFill>
                  <a:srgbClr val="00B050"/>
                </a:solidFill>
              </a:rPr>
              <a:t>multiplicity of devices</a:t>
            </a:r>
          </a:p>
          <a:p>
            <a:r>
              <a:rPr lang="en-US" sz="2100" dirty="0" smtClean="0"/>
              <a:t>It is time for </a:t>
            </a:r>
            <a:r>
              <a:rPr lang="en-US" sz="2100" dirty="0" smtClean="0">
                <a:solidFill>
                  <a:srgbClr val="00B050"/>
                </a:solidFill>
              </a:rPr>
              <a:t>multimedia systems to advance</a:t>
            </a:r>
          </a:p>
        </p:txBody>
      </p:sp>
      <p:sp>
        <p:nvSpPr>
          <p:cNvPr id="4" name="Date Placeholder 3"/>
          <p:cNvSpPr>
            <a:spLocks noGrp="1"/>
          </p:cNvSpPr>
          <p:nvPr>
            <p:ph type="dt" sz="half" idx="10"/>
          </p:nvPr>
        </p:nvSpPr>
        <p:spPr/>
        <p:txBody>
          <a:bodyPr/>
          <a:lstStyle/>
          <a:p>
            <a:r>
              <a:rPr lang="en-US" smtClean="0"/>
              <a:t>ITU-T Workshop on Accessibility</a:t>
            </a:r>
            <a:br>
              <a:rPr lang="en-US" smtClean="0"/>
            </a:br>
            <a:r>
              <a:rPr lang="en-US" smtClean="0"/>
              <a:t>Geneva, 2 November 2009</a:t>
            </a:r>
            <a:endParaRPr lang="en-US"/>
          </a:p>
        </p:txBody>
      </p:sp>
      <p:sp>
        <p:nvSpPr>
          <p:cNvPr id="5" name="Slide Number Placeholder 4"/>
          <p:cNvSpPr>
            <a:spLocks noGrp="1"/>
          </p:cNvSpPr>
          <p:nvPr>
            <p:ph type="sldNum" sz="quarter" idx="11"/>
          </p:nvPr>
        </p:nvSpPr>
        <p:spPr/>
        <p:txBody>
          <a:bodyPr/>
          <a:lstStyle/>
          <a:p>
            <a:fld id="{5CED96DC-0292-42A5-B87D-613766BF062A}" type="slidenum">
              <a:rPr lang="en-US" smtClean="0"/>
              <a:pPr/>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AMS?</a:t>
            </a:r>
            <a:endParaRPr lang="en-US" dirty="0"/>
          </a:p>
        </p:txBody>
      </p:sp>
      <p:sp>
        <p:nvSpPr>
          <p:cNvPr id="3" name="Content Placeholder 2"/>
          <p:cNvSpPr>
            <a:spLocks noGrp="1"/>
          </p:cNvSpPr>
          <p:nvPr>
            <p:ph idx="1"/>
          </p:nvPr>
        </p:nvSpPr>
        <p:spPr/>
        <p:txBody>
          <a:bodyPr/>
          <a:lstStyle/>
          <a:p>
            <a:r>
              <a:rPr lang="en-US" dirty="0" smtClean="0"/>
              <a:t>The Advanced Multimedia Systems (AMS), also known as H.325, is the third-generation multimedia system developed by the ITU</a:t>
            </a:r>
          </a:p>
          <a:p>
            <a:pPr lvl="1"/>
            <a:r>
              <a:rPr lang="en-US" dirty="0" smtClean="0"/>
              <a:t>First generation was H.320 (ISDN)</a:t>
            </a:r>
          </a:p>
          <a:p>
            <a:pPr lvl="1"/>
            <a:r>
              <a:rPr lang="en-US" dirty="0" smtClean="0"/>
              <a:t>Second generation was H.323 (IP)</a:t>
            </a:r>
            <a:endParaRPr lang="en-US" dirty="0"/>
          </a:p>
        </p:txBody>
      </p:sp>
      <p:sp>
        <p:nvSpPr>
          <p:cNvPr id="4" name="Date Placeholder 3"/>
          <p:cNvSpPr>
            <a:spLocks noGrp="1"/>
          </p:cNvSpPr>
          <p:nvPr>
            <p:ph type="dt" sz="half" idx="10"/>
          </p:nvPr>
        </p:nvSpPr>
        <p:spPr/>
        <p:txBody>
          <a:bodyPr/>
          <a:lstStyle/>
          <a:p>
            <a:r>
              <a:rPr lang="en-US" smtClean="0"/>
              <a:t>ITU-T Workshop on Accessibility</a:t>
            </a:r>
            <a:br>
              <a:rPr lang="en-US" smtClean="0"/>
            </a:br>
            <a:r>
              <a:rPr lang="en-US" smtClean="0"/>
              <a:t>Geneva, 2 November 2009</a:t>
            </a:r>
            <a:endParaRPr lang="en-US"/>
          </a:p>
        </p:txBody>
      </p:sp>
      <p:sp>
        <p:nvSpPr>
          <p:cNvPr id="5" name="Slide Number Placeholder 4"/>
          <p:cNvSpPr>
            <a:spLocks noGrp="1"/>
          </p:cNvSpPr>
          <p:nvPr>
            <p:ph type="sldNum" sz="quarter" idx="11"/>
          </p:nvPr>
        </p:nvSpPr>
        <p:spPr/>
        <p:txBody>
          <a:bodyPr/>
          <a:lstStyle/>
          <a:p>
            <a:fld id="{5CED96DC-0292-42A5-B87D-613766BF062A}" type="slidenum">
              <a:rPr lang="en-US" smtClean="0"/>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ITU-T Workshop on Accessibility</a:t>
            </a:r>
            <a:br>
              <a:rPr lang="en-US" smtClean="0"/>
            </a:br>
            <a:r>
              <a:rPr lang="en-US" smtClean="0"/>
              <a:t>Geneva, 2 November 2009</a:t>
            </a:r>
            <a:endParaRPr lang="en-US"/>
          </a:p>
        </p:txBody>
      </p:sp>
      <p:sp>
        <p:nvSpPr>
          <p:cNvPr id="5" name="Slide Number Placeholder 4"/>
          <p:cNvSpPr>
            <a:spLocks noGrp="1"/>
          </p:cNvSpPr>
          <p:nvPr>
            <p:ph type="sldNum" sz="quarter" idx="11"/>
          </p:nvPr>
        </p:nvSpPr>
        <p:spPr/>
        <p:txBody>
          <a:bodyPr/>
          <a:lstStyle/>
          <a:p>
            <a:fld id="{5CED96DC-0292-42A5-B87D-613766BF062A}" type="slidenum">
              <a:rPr lang="en-US" smtClean="0"/>
              <a:pPr/>
              <a:t>20</a:t>
            </a:fld>
            <a:endParaRPr lang="en-US"/>
          </a:p>
        </p:txBody>
      </p:sp>
      <p:pic>
        <p:nvPicPr>
          <p:cNvPr id="394243" name="Picture 3" descr="C:\Users\paulej\Desktop\ams_transparent.png"/>
          <p:cNvPicPr>
            <a:picLocks noChangeAspect="1" noChangeArrowheads="1"/>
          </p:cNvPicPr>
          <p:nvPr/>
        </p:nvPicPr>
        <p:blipFill>
          <a:blip r:embed="rId2" cstate="print"/>
          <a:srcRect/>
          <a:stretch>
            <a:fillRect/>
          </a:stretch>
        </p:blipFill>
        <p:spPr bwMode="auto">
          <a:xfrm>
            <a:off x="500034" y="1142984"/>
            <a:ext cx="8001056" cy="4236408"/>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Technical Details</a:t>
            </a:r>
            <a:endParaRPr lang="en-US" dirty="0"/>
          </a:p>
        </p:txBody>
      </p:sp>
      <p:sp>
        <p:nvSpPr>
          <p:cNvPr id="3" name="Content Placeholder 2"/>
          <p:cNvSpPr>
            <a:spLocks noGrp="1"/>
          </p:cNvSpPr>
          <p:nvPr>
            <p:ph idx="1"/>
          </p:nvPr>
        </p:nvSpPr>
        <p:spPr/>
        <p:txBody>
          <a:bodyPr/>
          <a:lstStyle/>
          <a:p>
            <a:r>
              <a:rPr lang="en-US" dirty="0" smtClean="0"/>
              <a:t>The following slides provide some additional technical information</a:t>
            </a:r>
          </a:p>
          <a:p>
            <a:r>
              <a:rPr lang="en-US" dirty="0" smtClean="0"/>
              <a:t>It will not be presented during the meeting, though you are welcome to contact the author for more information</a:t>
            </a:r>
          </a:p>
          <a:p>
            <a:pPr lvl="1"/>
            <a:r>
              <a:rPr lang="en-US" dirty="0" smtClean="0"/>
              <a:t>paulej@packetizer.com (email and Jabber/XMPP)</a:t>
            </a:r>
            <a:endParaRPr lang="en-US" dirty="0"/>
          </a:p>
        </p:txBody>
      </p:sp>
      <p:sp>
        <p:nvSpPr>
          <p:cNvPr id="4" name="Date Placeholder 3"/>
          <p:cNvSpPr>
            <a:spLocks noGrp="1"/>
          </p:cNvSpPr>
          <p:nvPr>
            <p:ph type="dt" sz="half" idx="10"/>
          </p:nvPr>
        </p:nvSpPr>
        <p:spPr/>
        <p:txBody>
          <a:bodyPr/>
          <a:lstStyle/>
          <a:p>
            <a:r>
              <a:rPr lang="en-US" smtClean="0"/>
              <a:t>ITU-T Workshop on Accessibility</a:t>
            </a:r>
            <a:br>
              <a:rPr lang="en-US" smtClean="0"/>
            </a:br>
            <a:r>
              <a:rPr lang="en-US" smtClean="0"/>
              <a:t>Geneva, 2 November 2009</a:t>
            </a:r>
            <a:endParaRPr lang="en-US"/>
          </a:p>
        </p:txBody>
      </p:sp>
      <p:sp>
        <p:nvSpPr>
          <p:cNvPr id="5" name="Slide Number Placeholder 4"/>
          <p:cNvSpPr>
            <a:spLocks noGrp="1"/>
          </p:cNvSpPr>
          <p:nvPr>
            <p:ph type="sldNum" sz="quarter" idx="11"/>
          </p:nvPr>
        </p:nvSpPr>
        <p:spPr/>
        <p:txBody>
          <a:bodyPr/>
          <a:lstStyle/>
          <a:p>
            <a:fld id="{5CED96DC-0292-42A5-B87D-613766BF062A}" type="slidenum">
              <a:rPr lang="en-US" smtClean="0"/>
              <a:pPr/>
              <a:t>21</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on the Container</a:t>
            </a:r>
            <a:endParaRPr lang="en-US" dirty="0"/>
          </a:p>
        </p:txBody>
      </p:sp>
      <p:sp>
        <p:nvSpPr>
          <p:cNvPr id="3" name="Content Placeholder 2"/>
          <p:cNvSpPr>
            <a:spLocks noGrp="1"/>
          </p:cNvSpPr>
          <p:nvPr>
            <p:ph idx="1"/>
          </p:nvPr>
        </p:nvSpPr>
        <p:spPr/>
        <p:txBody>
          <a:bodyPr/>
          <a:lstStyle/>
          <a:p>
            <a:r>
              <a:rPr lang="en-US" sz="2400" dirty="0" smtClean="0"/>
              <a:t>The “Container” represents the </a:t>
            </a:r>
            <a:r>
              <a:rPr lang="en-US" sz="2400" dirty="0" smtClean="0">
                <a:solidFill>
                  <a:srgbClr val="00B050"/>
                </a:solidFill>
              </a:rPr>
              <a:t>user’s identity </a:t>
            </a:r>
            <a:r>
              <a:rPr lang="en-US" sz="2400" dirty="0" smtClean="0"/>
              <a:t>to the H.325 network</a:t>
            </a:r>
          </a:p>
          <a:p>
            <a:r>
              <a:rPr lang="en-US" sz="2400" dirty="0" smtClean="0">
                <a:solidFill>
                  <a:srgbClr val="00B050"/>
                </a:solidFill>
              </a:rPr>
              <a:t>Container</a:t>
            </a:r>
            <a:r>
              <a:rPr lang="en-US" sz="2400" dirty="0" smtClean="0"/>
              <a:t> functionality </a:t>
            </a:r>
            <a:r>
              <a:rPr lang="en-US" sz="2400" i="1" dirty="0" smtClean="0"/>
              <a:t>may be</a:t>
            </a:r>
            <a:r>
              <a:rPr lang="en-US" sz="2400" dirty="0" smtClean="0"/>
              <a:t> integrated into network elements (e.g., traditional IP PBX), but would most likely be in a </a:t>
            </a:r>
            <a:r>
              <a:rPr lang="en-US" sz="2400" dirty="0" smtClean="0">
                <a:solidFill>
                  <a:srgbClr val="00B050"/>
                </a:solidFill>
              </a:rPr>
              <a:t>mobile device</a:t>
            </a:r>
            <a:r>
              <a:rPr lang="en-US" sz="2400" dirty="0" smtClean="0">
                <a:solidFill>
                  <a:srgbClr val="FFC000"/>
                </a:solidFill>
              </a:rPr>
              <a:t> </a:t>
            </a:r>
            <a:r>
              <a:rPr lang="en-US" sz="2400" dirty="0" smtClean="0"/>
              <a:t>carried by the user (e.g., a mobile internet communicator)</a:t>
            </a:r>
          </a:p>
          <a:p>
            <a:r>
              <a:rPr lang="en-US" sz="2400" dirty="0" smtClean="0"/>
              <a:t>A </a:t>
            </a:r>
            <a:r>
              <a:rPr lang="en-US" sz="2400" dirty="0" smtClean="0">
                <a:solidFill>
                  <a:srgbClr val="00B050"/>
                </a:solidFill>
              </a:rPr>
              <a:t>Container does not have application intelligence</a:t>
            </a:r>
          </a:p>
          <a:p>
            <a:pPr lvl="1"/>
            <a:r>
              <a:rPr lang="en-US" sz="2000" dirty="0" smtClean="0"/>
              <a:t>Serves as a timing source for synchronization</a:t>
            </a:r>
          </a:p>
          <a:p>
            <a:pPr lvl="1"/>
            <a:r>
              <a:rPr lang="en-US" sz="2000" dirty="0" smtClean="0"/>
              <a:t>Coordinates communication within the assemblage and across the network</a:t>
            </a:r>
          </a:p>
          <a:p>
            <a:pPr lvl="1"/>
            <a:r>
              <a:rPr lang="en-US" sz="2000" dirty="0" smtClean="0"/>
              <a:t>Does not know or care what applications are doing</a:t>
            </a:r>
          </a:p>
          <a:p>
            <a:pPr lvl="1"/>
            <a:r>
              <a:rPr lang="en-US" sz="2000" dirty="0" smtClean="0"/>
              <a:t>May serve as a proxy for media</a:t>
            </a:r>
          </a:p>
        </p:txBody>
      </p:sp>
      <p:sp>
        <p:nvSpPr>
          <p:cNvPr id="4" name="Date Placeholder 3"/>
          <p:cNvSpPr>
            <a:spLocks noGrp="1"/>
          </p:cNvSpPr>
          <p:nvPr>
            <p:ph type="dt" sz="half" idx="10"/>
          </p:nvPr>
        </p:nvSpPr>
        <p:spPr/>
        <p:txBody>
          <a:bodyPr/>
          <a:lstStyle/>
          <a:p>
            <a:r>
              <a:rPr lang="en-US" smtClean="0"/>
              <a:t>ITU-T Workshop on Accessibility</a:t>
            </a:r>
            <a:br>
              <a:rPr lang="en-US" smtClean="0"/>
            </a:br>
            <a:r>
              <a:rPr lang="en-US" smtClean="0"/>
              <a:t>Geneva, 2 November 2009</a:t>
            </a:r>
            <a:endParaRPr lang="en-US"/>
          </a:p>
        </p:txBody>
      </p:sp>
      <p:sp>
        <p:nvSpPr>
          <p:cNvPr id="5" name="Slide Number Placeholder 4"/>
          <p:cNvSpPr>
            <a:spLocks noGrp="1"/>
          </p:cNvSpPr>
          <p:nvPr>
            <p:ph type="sldNum" sz="quarter" idx="11"/>
          </p:nvPr>
        </p:nvSpPr>
        <p:spPr/>
        <p:txBody>
          <a:bodyPr/>
          <a:lstStyle/>
          <a:p>
            <a:fld id="{5CED96DC-0292-42A5-B87D-613766BF062A}" type="slidenum">
              <a:rPr lang="en-US" smtClean="0"/>
              <a:pPr/>
              <a:t>22</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H.325 Terminal Interfaces</a:t>
            </a:r>
            <a:endParaRPr lang="en-US" dirty="0"/>
          </a:p>
        </p:txBody>
      </p:sp>
      <p:sp>
        <p:nvSpPr>
          <p:cNvPr id="4" name="Date Placeholder 3"/>
          <p:cNvSpPr>
            <a:spLocks noGrp="1"/>
          </p:cNvSpPr>
          <p:nvPr>
            <p:ph type="dt" sz="half" idx="10"/>
          </p:nvPr>
        </p:nvSpPr>
        <p:spPr/>
        <p:txBody>
          <a:bodyPr/>
          <a:lstStyle/>
          <a:p>
            <a:r>
              <a:rPr lang="en-US" smtClean="0"/>
              <a:t>ITU-T Workshop on Accessibility</a:t>
            </a:r>
            <a:br>
              <a:rPr lang="en-US" smtClean="0"/>
            </a:br>
            <a:r>
              <a:rPr lang="en-US" smtClean="0"/>
              <a:t>Geneva, 2 November 2009</a:t>
            </a:r>
            <a:endParaRPr lang="en-US"/>
          </a:p>
        </p:txBody>
      </p:sp>
      <p:sp>
        <p:nvSpPr>
          <p:cNvPr id="5" name="Slide Number Placeholder 4"/>
          <p:cNvSpPr>
            <a:spLocks noGrp="1"/>
          </p:cNvSpPr>
          <p:nvPr>
            <p:ph type="sldNum" sz="quarter" idx="11"/>
          </p:nvPr>
        </p:nvSpPr>
        <p:spPr/>
        <p:txBody>
          <a:bodyPr/>
          <a:lstStyle/>
          <a:p>
            <a:fld id="{5CED96DC-0292-42A5-B87D-613766BF062A}" type="slidenum">
              <a:rPr lang="en-US" smtClean="0"/>
              <a:pPr/>
              <a:t>23</a:t>
            </a:fld>
            <a:endParaRPr lang="en-US"/>
          </a:p>
        </p:txBody>
      </p:sp>
      <p:sp>
        <p:nvSpPr>
          <p:cNvPr id="6" name="Cloud 5"/>
          <p:cNvSpPr/>
          <p:nvPr/>
        </p:nvSpPr>
        <p:spPr>
          <a:xfrm>
            <a:off x="3962400" y="1981200"/>
            <a:ext cx="4953000" cy="1219200"/>
          </a:xfrm>
          <a:prstGeom prst="cloud">
            <a:avLst/>
          </a:prstGeom>
          <a:solidFill>
            <a:schemeClr val="bg1">
              <a:lumMod val="8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600" dirty="0" smtClean="0">
                <a:solidFill>
                  <a:schemeClr val="tx1"/>
                </a:solidFill>
                <a:latin typeface="Calibri" pitchFamily="34" charset="0"/>
              </a:rPr>
              <a:t>Network</a:t>
            </a:r>
            <a:endParaRPr lang="en-US" sz="1600" dirty="0">
              <a:solidFill>
                <a:schemeClr val="tx1"/>
              </a:solidFill>
              <a:latin typeface="Calibri" pitchFamily="34" charset="0"/>
            </a:endParaRPr>
          </a:p>
        </p:txBody>
      </p:sp>
      <p:cxnSp>
        <p:nvCxnSpPr>
          <p:cNvPr id="7" name="AutoShape 27"/>
          <p:cNvCxnSpPr>
            <a:cxnSpLocks noChangeShapeType="1"/>
          </p:cNvCxnSpPr>
          <p:nvPr/>
        </p:nvCxnSpPr>
        <p:spPr bwMode="auto">
          <a:xfrm rot="5400000" flipH="1" flipV="1">
            <a:off x="7172721" y="3637360"/>
            <a:ext cx="1655764" cy="794"/>
          </a:xfrm>
          <a:prstGeom prst="straightConnector1">
            <a:avLst/>
          </a:prstGeom>
          <a:noFill/>
          <a:ln w="9525">
            <a:solidFill>
              <a:schemeClr val="tx1"/>
            </a:solidFill>
            <a:round/>
            <a:headEnd/>
            <a:tailEnd/>
          </a:ln>
        </p:spPr>
      </p:cxnSp>
      <p:sp>
        <p:nvSpPr>
          <p:cNvPr id="8" name="Content Placeholder 40"/>
          <p:cNvSpPr>
            <a:spLocks noGrp="1"/>
          </p:cNvSpPr>
          <p:nvPr>
            <p:ph sz="half" idx="1"/>
          </p:nvPr>
        </p:nvSpPr>
        <p:spPr>
          <a:xfrm>
            <a:off x="152400" y="1828800"/>
            <a:ext cx="3429000" cy="1931987"/>
          </a:xfrm>
        </p:spPr>
        <p:txBody>
          <a:bodyPr>
            <a:normAutofit lnSpcReduction="10000"/>
          </a:bodyPr>
          <a:lstStyle/>
          <a:p>
            <a:pPr>
              <a:buFont typeface="Wingdings" pitchFamily="2" charset="2"/>
              <a:buChar char="v"/>
            </a:pPr>
            <a:r>
              <a:rPr lang="en-US" sz="1600" dirty="0" smtClean="0">
                <a:solidFill>
                  <a:srgbClr val="00B050"/>
                </a:solidFill>
              </a:rPr>
              <a:t>Interface A </a:t>
            </a:r>
            <a:r>
              <a:rPr lang="en-US" sz="1600" dirty="0" smtClean="0"/>
              <a:t>– Container / Network signaling</a:t>
            </a:r>
          </a:p>
          <a:p>
            <a:pPr>
              <a:buFont typeface="Wingdings" pitchFamily="2" charset="2"/>
              <a:buChar char="v"/>
            </a:pPr>
            <a:r>
              <a:rPr lang="en-US" sz="1600" dirty="0" smtClean="0">
                <a:solidFill>
                  <a:srgbClr val="00B050"/>
                </a:solidFill>
              </a:rPr>
              <a:t>Interface B</a:t>
            </a:r>
            <a:r>
              <a:rPr lang="en-US" sz="1600" dirty="0" smtClean="0"/>
              <a:t> – Container / Application signaling</a:t>
            </a:r>
          </a:p>
          <a:p>
            <a:pPr>
              <a:buFont typeface="Wingdings" pitchFamily="2" charset="2"/>
              <a:buChar char="v"/>
            </a:pPr>
            <a:r>
              <a:rPr lang="en-US" sz="1600" dirty="0" smtClean="0">
                <a:solidFill>
                  <a:srgbClr val="00B050"/>
                </a:solidFill>
              </a:rPr>
              <a:t>Interface C</a:t>
            </a:r>
            <a:r>
              <a:rPr lang="en-US" sz="1600" dirty="0" smtClean="0"/>
              <a:t> – Media flows</a:t>
            </a:r>
          </a:p>
          <a:p>
            <a:pPr>
              <a:buFont typeface="Wingdings" pitchFamily="2" charset="2"/>
              <a:buChar char="v"/>
            </a:pPr>
            <a:r>
              <a:rPr lang="en-US" sz="1600" dirty="0" smtClean="0">
                <a:solidFill>
                  <a:srgbClr val="00B050"/>
                </a:solidFill>
              </a:rPr>
              <a:t>Interface D</a:t>
            </a:r>
            <a:r>
              <a:rPr lang="en-US" sz="1600" dirty="0" smtClean="0"/>
              <a:t> – Media proxy interface</a:t>
            </a:r>
          </a:p>
          <a:p>
            <a:endParaRPr lang="en-US" sz="1600" dirty="0"/>
          </a:p>
        </p:txBody>
      </p:sp>
      <p:sp>
        <p:nvSpPr>
          <p:cNvPr id="10" name="Text Box 10"/>
          <p:cNvSpPr txBox="1">
            <a:spLocks noChangeArrowheads="1"/>
          </p:cNvSpPr>
          <p:nvPr/>
        </p:nvSpPr>
        <p:spPr bwMode="auto">
          <a:xfrm rot="20915826">
            <a:off x="5650556" y="5143307"/>
            <a:ext cx="1177925" cy="2365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000" b="0" i="0" u="none" strike="noStrike" cap="none" normalizeH="0" baseline="0" dirty="0" smtClean="0">
                <a:ln>
                  <a:noFill/>
                </a:ln>
                <a:solidFill>
                  <a:schemeClr val="tx1"/>
                </a:solidFill>
                <a:effectLst/>
                <a:latin typeface="Calibri" pitchFamily="34" charset="0"/>
                <a:cs typeface="Arial" pitchFamily="34" charset="0"/>
              </a:rPr>
              <a:t>Interface C</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11" name="Text Box 12"/>
          <p:cNvSpPr txBox="1">
            <a:spLocks noChangeArrowheads="1"/>
          </p:cNvSpPr>
          <p:nvPr/>
        </p:nvSpPr>
        <p:spPr bwMode="auto">
          <a:xfrm>
            <a:off x="7308850" y="5334000"/>
            <a:ext cx="1544638" cy="2381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000" b="0" i="0" u="none" strike="noStrike" cap="none" normalizeH="0" baseline="0" dirty="0" smtClean="0">
                <a:ln>
                  <a:noFill/>
                </a:ln>
                <a:solidFill>
                  <a:schemeClr val="tx1"/>
                </a:solidFill>
                <a:effectLst/>
                <a:latin typeface="Calibri" pitchFamily="34" charset="0"/>
                <a:cs typeface="Arial" pitchFamily="34" charset="0"/>
              </a:rPr>
              <a:t>Application Device</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12" name="Text Box 13"/>
          <p:cNvSpPr txBox="1">
            <a:spLocks noChangeArrowheads="1"/>
          </p:cNvSpPr>
          <p:nvPr/>
        </p:nvSpPr>
        <p:spPr bwMode="auto">
          <a:xfrm>
            <a:off x="4495799" y="2505075"/>
            <a:ext cx="152401" cy="15049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900" b="0" i="0" u="none" strike="noStrike" cap="none" normalizeH="0" baseline="0" dirty="0" smtClean="0">
                <a:ln>
                  <a:noFill/>
                </a:ln>
                <a:solidFill>
                  <a:schemeClr val="tx1"/>
                </a:solidFill>
                <a:effectLst/>
                <a:latin typeface="Calibri" pitchFamily="34" charset="0"/>
                <a:cs typeface="Arial" pitchFamily="34" charset="0"/>
              </a:rPr>
              <a:t>Interface A</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13" name="Text Box 14"/>
          <p:cNvSpPr txBox="1">
            <a:spLocks noChangeArrowheads="1"/>
          </p:cNvSpPr>
          <p:nvPr/>
        </p:nvSpPr>
        <p:spPr bwMode="auto">
          <a:xfrm rot="514365">
            <a:off x="5649340" y="4497293"/>
            <a:ext cx="1176337" cy="2365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000" b="0" i="0" u="none" strike="noStrike" cap="none" normalizeH="0" baseline="0" dirty="0" smtClean="0">
                <a:ln>
                  <a:noFill/>
                </a:ln>
                <a:solidFill>
                  <a:schemeClr val="tx1"/>
                </a:solidFill>
                <a:effectLst/>
                <a:latin typeface="Calibri" pitchFamily="34" charset="0"/>
                <a:cs typeface="Arial" pitchFamily="34" charset="0"/>
              </a:rPr>
              <a:t>Interface B</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14" name="Rectangle 15"/>
          <p:cNvSpPr>
            <a:spLocks noChangeArrowheads="1"/>
          </p:cNvSpPr>
          <p:nvPr/>
        </p:nvSpPr>
        <p:spPr bwMode="auto">
          <a:xfrm>
            <a:off x="4038600" y="4164013"/>
            <a:ext cx="1176338" cy="1541462"/>
          </a:xfrm>
          <a:prstGeom prst="rect">
            <a:avLst/>
          </a:prstGeom>
          <a:solidFill>
            <a:srgbClr val="C4BD97"/>
          </a:solidFill>
          <a:ln>
            <a:headEnd/>
            <a:tailEn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Rectangle 16"/>
          <p:cNvSpPr>
            <a:spLocks noChangeArrowheads="1"/>
          </p:cNvSpPr>
          <p:nvPr/>
        </p:nvSpPr>
        <p:spPr bwMode="auto">
          <a:xfrm>
            <a:off x="4089400" y="4329113"/>
            <a:ext cx="1069975" cy="409575"/>
          </a:xfrm>
          <a:prstGeom prst="rect">
            <a:avLst/>
          </a:prstGeom>
          <a:solidFill>
            <a:srgbClr val="996633"/>
          </a:solidFill>
          <a:ln>
            <a:headEnd/>
            <a:tailEn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50000"/>
              </a:lnSpc>
              <a:spcBef>
                <a:spcPct val="0"/>
              </a:spcBef>
              <a:spcAft>
                <a:spcPts val="100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cs typeface="Arial" pitchFamily="34" charset="0"/>
              </a:rPr>
              <a:t>Container</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6" name="Rectangle 17"/>
          <p:cNvSpPr>
            <a:spLocks noChangeArrowheads="1"/>
          </p:cNvSpPr>
          <p:nvPr/>
        </p:nvSpPr>
        <p:spPr bwMode="auto">
          <a:xfrm>
            <a:off x="4089400" y="5145088"/>
            <a:ext cx="1069975" cy="409575"/>
          </a:xfrm>
          <a:prstGeom prst="rect">
            <a:avLst/>
          </a:prstGeom>
          <a:solidFill>
            <a:srgbClr val="996633"/>
          </a:solidFill>
          <a:ln>
            <a:headEnd/>
            <a:tailEn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50000"/>
              </a:lnSpc>
              <a:spcBef>
                <a:spcPct val="0"/>
              </a:spcBef>
              <a:spcAft>
                <a:spcPts val="100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cs typeface="Arial" pitchFamily="34" charset="0"/>
              </a:rPr>
              <a:t>Media Proxy</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17" name="AutoShape 18"/>
          <p:cNvCxnSpPr>
            <a:cxnSpLocks noChangeShapeType="1"/>
          </p:cNvCxnSpPr>
          <p:nvPr/>
        </p:nvCxnSpPr>
        <p:spPr bwMode="auto">
          <a:xfrm rot="5400000" flipH="1" flipV="1">
            <a:off x="4000502" y="3363911"/>
            <a:ext cx="1600200" cy="3"/>
          </a:xfrm>
          <a:prstGeom prst="straightConnector1">
            <a:avLst/>
          </a:prstGeom>
          <a:noFill/>
          <a:ln w="9525">
            <a:solidFill>
              <a:schemeClr val="tx1"/>
            </a:solidFill>
            <a:round/>
            <a:headEnd/>
            <a:tailEnd/>
          </a:ln>
        </p:spPr>
      </p:cxnSp>
      <p:sp>
        <p:nvSpPr>
          <p:cNvPr id="18" name="Rectangle 19"/>
          <p:cNvSpPr>
            <a:spLocks noChangeArrowheads="1"/>
          </p:cNvSpPr>
          <p:nvPr/>
        </p:nvSpPr>
        <p:spPr bwMode="auto">
          <a:xfrm>
            <a:off x="7308850" y="4486275"/>
            <a:ext cx="1544638" cy="830263"/>
          </a:xfrm>
          <a:prstGeom prst="rect">
            <a:avLst/>
          </a:prstGeom>
          <a:solidFill>
            <a:srgbClr val="C4BD97"/>
          </a:solidFill>
          <a:ln>
            <a:headEnd/>
            <a:tailEn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en-US"/>
          </a:p>
        </p:txBody>
      </p:sp>
      <p:sp>
        <p:nvSpPr>
          <p:cNvPr id="19" name="Rectangle 20"/>
          <p:cNvSpPr>
            <a:spLocks noChangeArrowheads="1"/>
          </p:cNvSpPr>
          <p:nvPr/>
        </p:nvSpPr>
        <p:spPr bwMode="auto">
          <a:xfrm>
            <a:off x="7546975" y="4722813"/>
            <a:ext cx="1069975" cy="411162"/>
          </a:xfrm>
          <a:prstGeom prst="rect">
            <a:avLst/>
          </a:prstGeom>
          <a:solidFill>
            <a:srgbClr val="996633"/>
          </a:solidFill>
          <a:ln>
            <a:headEnd/>
            <a:tailEn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50000"/>
              </a:lnSpc>
              <a:spcBef>
                <a:spcPct val="0"/>
              </a:spcBef>
              <a:spcAft>
                <a:spcPts val="100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cs typeface="Arial" pitchFamily="34" charset="0"/>
              </a:rPr>
              <a:t>App Sharing</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20" name="AutoShape 21"/>
          <p:cNvCxnSpPr>
            <a:cxnSpLocks noChangeShapeType="1"/>
            <a:stCxn id="15" idx="3"/>
            <a:endCxn id="19" idx="1"/>
          </p:cNvCxnSpPr>
          <p:nvPr/>
        </p:nvCxnSpPr>
        <p:spPr bwMode="auto">
          <a:xfrm>
            <a:off x="5159375" y="4533901"/>
            <a:ext cx="2387600" cy="394493"/>
          </a:xfrm>
          <a:prstGeom prst="straightConnector1">
            <a:avLst/>
          </a:prstGeom>
          <a:noFill/>
          <a:ln w="9525">
            <a:solidFill>
              <a:schemeClr val="tx1"/>
            </a:solidFill>
            <a:round/>
            <a:headEnd/>
            <a:tailEnd/>
          </a:ln>
        </p:spPr>
      </p:cxnSp>
      <p:sp>
        <p:nvSpPr>
          <p:cNvPr id="21" name="Text Box 22"/>
          <p:cNvSpPr txBox="1">
            <a:spLocks noChangeArrowheads="1"/>
          </p:cNvSpPr>
          <p:nvPr/>
        </p:nvSpPr>
        <p:spPr bwMode="auto">
          <a:xfrm>
            <a:off x="4806950" y="2505075"/>
            <a:ext cx="146050" cy="15811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900" b="0" i="0" u="none" strike="noStrike" cap="none" normalizeH="0" baseline="0" dirty="0" smtClean="0">
                <a:ln>
                  <a:noFill/>
                </a:ln>
                <a:solidFill>
                  <a:schemeClr val="tx1"/>
                </a:solidFill>
                <a:effectLst/>
                <a:latin typeface="Calibri" pitchFamily="34" charset="0"/>
                <a:cs typeface="Arial" pitchFamily="34" charset="0"/>
              </a:rPr>
              <a:t>Interface C</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22" name="AutoShape 24"/>
          <p:cNvCxnSpPr>
            <a:cxnSpLocks noChangeShapeType="1"/>
          </p:cNvCxnSpPr>
          <p:nvPr/>
        </p:nvCxnSpPr>
        <p:spPr bwMode="auto">
          <a:xfrm flipV="1">
            <a:off x="4624388" y="4738688"/>
            <a:ext cx="1587" cy="406400"/>
          </a:xfrm>
          <a:prstGeom prst="straightConnector1">
            <a:avLst/>
          </a:prstGeom>
          <a:noFill/>
          <a:ln w="9525">
            <a:solidFill>
              <a:schemeClr val="bg1"/>
            </a:solidFill>
            <a:round/>
            <a:headEnd/>
            <a:tailEnd/>
          </a:ln>
        </p:spPr>
      </p:cxnSp>
      <p:sp>
        <p:nvSpPr>
          <p:cNvPr id="23" name="Text Box 11"/>
          <p:cNvSpPr txBox="1">
            <a:spLocks noChangeArrowheads="1"/>
          </p:cNvSpPr>
          <p:nvPr/>
        </p:nvSpPr>
        <p:spPr bwMode="auto">
          <a:xfrm>
            <a:off x="4522370" y="4822825"/>
            <a:ext cx="782638" cy="2365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900" b="0" i="0" u="none" strike="noStrike" cap="none" normalizeH="0" baseline="0" dirty="0" smtClean="0">
                <a:ln>
                  <a:noFill/>
                </a:ln>
                <a:solidFill>
                  <a:schemeClr val="bg1"/>
                </a:solidFill>
                <a:effectLst/>
                <a:latin typeface="Calibri" pitchFamily="34" charset="0"/>
                <a:cs typeface="Arial" pitchFamily="34" charset="0"/>
              </a:rPr>
              <a:t>Interface D</a:t>
            </a:r>
            <a:endParaRPr kumimoji="0" lang="en-US" sz="2000" b="0" i="0" u="none" strike="noStrike" cap="none" normalizeH="0" baseline="0" dirty="0" smtClean="0">
              <a:ln>
                <a:noFill/>
              </a:ln>
              <a:solidFill>
                <a:schemeClr val="bg1"/>
              </a:solidFill>
              <a:effectLst/>
              <a:latin typeface="Arial" pitchFamily="34" charset="0"/>
              <a:cs typeface="Arial" pitchFamily="34" charset="0"/>
            </a:endParaRPr>
          </a:p>
        </p:txBody>
      </p:sp>
      <p:sp>
        <p:nvSpPr>
          <p:cNvPr id="24" name="Text Box 26"/>
          <p:cNvSpPr txBox="1">
            <a:spLocks noChangeArrowheads="1"/>
          </p:cNvSpPr>
          <p:nvPr/>
        </p:nvSpPr>
        <p:spPr bwMode="auto">
          <a:xfrm>
            <a:off x="8001000" y="2733675"/>
            <a:ext cx="228600" cy="15763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900" b="0" i="0" u="none" strike="noStrike" cap="none" normalizeH="0" baseline="0" dirty="0" smtClean="0">
                <a:ln>
                  <a:noFill/>
                </a:ln>
                <a:solidFill>
                  <a:schemeClr val="tx1"/>
                </a:solidFill>
                <a:effectLst/>
                <a:latin typeface="Calibri" pitchFamily="34" charset="0"/>
                <a:cs typeface="Arial" pitchFamily="34" charset="0"/>
              </a:rPr>
              <a:t>Interface C</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25" name="AutoShape 18"/>
          <p:cNvCxnSpPr>
            <a:cxnSpLocks noChangeShapeType="1"/>
          </p:cNvCxnSpPr>
          <p:nvPr/>
        </p:nvCxnSpPr>
        <p:spPr bwMode="auto">
          <a:xfrm rot="5400000" flipH="1" flipV="1">
            <a:off x="3695702" y="3363911"/>
            <a:ext cx="1600200" cy="3"/>
          </a:xfrm>
          <a:prstGeom prst="straightConnector1">
            <a:avLst/>
          </a:prstGeom>
          <a:noFill/>
          <a:ln w="9525">
            <a:solidFill>
              <a:schemeClr val="tx1"/>
            </a:solidFill>
            <a:round/>
            <a:headEnd/>
            <a:tailEnd/>
          </a:ln>
        </p:spPr>
      </p:cxnSp>
      <p:sp>
        <p:nvSpPr>
          <p:cNvPr id="26" name="Text Box 12"/>
          <p:cNvSpPr txBox="1">
            <a:spLocks noChangeArrowheads="1"/>
          </p:cNvSpPr>
          <p:nvPr/>
        </p:nvSpPr>
        <p:spPr bwMode="auto">
          <a:xfrm>
            <a:off x="3865562" y="5705475"/>
            <a:ext cx="1544638" cy="2381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000" b="0" i="0" u="none" strike="noStrike" cap="none" normalizeH="0" baseline="0" dirty="0" smtClean="0">
                <a:ln>
                  <a:noFill/>
                </a:ln>
                <a:solidFill>
                  <a:schemeClr val="tx1"/>
                </a:solidFill>
                <a:effectLst/>
                <a:latin typeface="Calibri" pitchFamily="34" charset="0"/>
                <a:cs typeface="Arial" pitchFamily="34" charset="0"/>
              </a:rPr>
              <a:t>User’s Mobile Device</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27" name="AutoShape 21"/>
          <p:cNvCxnSpPr>
            <a:cxnSpLocks noChangeShapeType="1"/>
            <a:stCxn id="16" idx="3"/>
            <a:endCxn id="19" idx="1"/>
          </p:cNvCxnSpPr>
          <p:nvPr/>
        </p:nvCxnSpPr>
        <p:spPr bwMode="auto">
          <a:xfrm flipV="1">
            <a:off x="5159375" y="4928394"/>
            <a:ext cx="2387600" cy="421482"/>
          </a:xfrm>
          <a:prstGeom prst="straightConnector1">
            <a:avLst/>
          </a:prstGeom>
          <a:noFill/>
          <a:ln w="9525">
            <a:solidFill>
              <a:schemeClr val="tx1"/>
            </a:solidFill>
            <a:round/>
            <a:headEnd/>
            <a:tailEnd/>
          </a:ln>
        </p:spPr>
      </p:cxnSp>
      <p:sp>
        <p:nvSpPr>
          <p:cNvPr id="28" name="TextBox 27"/>
          <p:cNvSpPr txBox="1"/>
          <p:nvPr/>
        </p:nvSpPr>
        <p:spPr>
          <a:xfrm>
            <a:off x="228600" y="4786322"/>
            <a:ext cx="3657600" cy="1015663"/>
          </a:xfrm>
          <a:prstGeom prst="rect">
            <a:avLst/>
          </a:prstGeom>
          <a:noFill/>
        </p:spPr>
        <p:txBody>
          <a:bodyPr wrap="square" rtlCol="0">
            <a:spAutoFit/>
          </a:bodyPr>
          <a:lstStyle/>
          <a:p>
            <a:pPr marL="457200" indent="-457200" algn="l"/>
            <a:r>
              <a:rPr lang="en-US" sz="1200" dirty="0" smtClean="0"/>
              <a:t>Note:	While the picture shows the “App Sharing” application with two Interface C’s, an application would only send media directly to the network or via the media proxy as dictated by the Container.</a:t>
            </a:r>
            <a:endParaRPr lang="en-US" sz="1200" dirty="0">
              <a:solidFill>
                <a:srgbClr val="FF0000"/>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Signaling Between Remote Applications</a:t>
            </a:r>
            <a:endParaRPr lang="en-US" dirty="0"/>
          </a:p>
        </p:txBody>
      </p:sp>
      <p:sp>
        <p:nvSpPr>
          <p:cNvPr id="4" name="Date Placeholder 3"/>
          <p:cNvSpPr>
            <a:spLocks noGrp="1"/>
          </p:cNvSpPr>
          <p:nvPr>
            <p:ph type="dt" sz="half" idx="10"/>
          </p:nvPr>
        </p:nvSpPr>
        <p:spPr/>
        <p:txBody>
          <a:bodyPr/>
          <a:lstStyle/>
          <a:p>
            <a:r>
              <a:rPr lang="en-US" smtClean="0"/>
              <a:t>ITU-T Workshop on Accessibility</a:t>
            </a:r>
            <a:br>
              <a:rPr lang="en-US" smtClean="0"/>
            </a:br>
            <a:r>
              <a:rPr lang="en-US" smtClean="0"/>
              <a:t>Geneva, 2 November 2009</a:t>
            </a:r>
            <a:endParaRPr lang="en-US"/>
          </a:p>
        </p:txBody>
      </p:sp>
      <p:sp>
        <p:nvSpPr>
          <p:cNvPr id="5" name="Slide Number Placeholder 4"/>
          <p:cNvSpPr>
            <a:spLocks noGrp="1"/>
          </p:cNvSpPr>
          <p:nvPr>
            <p:ph type="sldNum" sz="quarter" idx="11"/>
          </p:nvPr>
        </p:nvSpPr>
        <p:spPr/>
        <p:txBody>
          <a:bodyPr/>
          <a:lstStyle/>
          <a:p>
            <a:fld id="{5CED96DC-0292-42A5-B87D-613766BF062A}" type="slidenum">
              <a:rPr lang="en-US" smtClean="0"/>
              <a:pPr/>
              <a:t>24</a:t>
            </a:fld>
            <a:endParaRPr lang="en-US"/>
          </a:p>
        </p:txBody>
      </p:sp>
      <p:sp>
        <p:nvSpPr>
          <p:cNvPr id="6" name="TextBox 5"/>
          <p:cNvSpPr txBox="1"/>
          <p:nvPr/>
        </p:nvSpPr>
        <p:spPr>
          <a:xfrm>
            <a:off x="381000" y="1928802"/>
            <a:ext cx="990600" cy="338554"/>
          </a:xfrm>
          <a:prstGeom prst="rect">
            <a:avLst/>
          </a:prstGeom>
          <a:solidFill>
            <a:schemeClr val="bg2">
              <a:lumMod val="60000"/>
              <a:lumOff val="40000"/>
            </a:schemeClr>
          </a:solidFill>
          <a:ln/>
        </p:spPr>
        <p:style>
          <a:lnRef idx="0">
            <a:schemeClr val="accent1"/>
          </a:lnRef>
          <a:fillRef idx="3">
            <a:schemeClr val="accent1"/>
          </a:fillRef>
          <a:effectRef idx="3">
            <a:schemeClr val="accent1"/>
          </a:effectRef>
          <a:fontRef idx="minor">
            <a:schemeClr val="lt1"/>
          </a:fontRef>
        </p:style>
        <p:txBody>
          <a:bodyPr>
            <a:spAutoFit/>
          </a:bodyPr>
          <a:lstStyle/>
          <a:p>
            <a:pPr algn="ctr" eaLnBrk="0" hangingPunct="0">
              <a:lnSpc>
                <a:spcPct val="90000"/>
              </a:lnSpc>
              <a:defRPr/>
            </a:pPr>
            <a:r>
              <a:rPr lang="en-US" sz="1600" dirty="0">
                <a:latin typeface="Calibri" pitchFamily="34" charset="0"/>
              </a:rPr>
              <a:t>App 1</a:t>
            </a:r>
          </a:p>
        </p:txBody>
      </p:sp>
      <p:sp>
        <p:nvSpPr>
          <p:cNvPr id="7" name="TextBox 6"/>
          <p:cNvSpPr txBox="1"/>
          <p:nvPr/>
        </p:nvSpPr>
        <p:spPr>
          <a:xfrm>
            <a:off x="381000" y="2462202"/>
            <a:ext cx="990600" cy="313932"/>
          </a:xfrm>
          <a:prstGeom prst="rect">
            <a:avLst/>
          </a:prstGeom>
          <a:solidFill>
            <a:srgbClr val="8A44AA"/>
          </a:solidFill>
          <a:ln/>
        </p:spPr>
        <p:style>
          <a:lnRef idx="0">
            <a:schemeClr val="accent1"/>
          </a:lnRef>
          <a:fillRef idx="3">
            <a:schemeClr val="accent1"/>
          </a:fillRef>
          <a:effectRef idx="3">
            <a:schemeClr val="accent1"/>
          </a:effectRef>
          <a:fontRef idx="minor">
            <a:schemeClr val="lt1"/>
          </a:fontRef>
        </p:style>
        <p:txBody>
          <a:bodyPr>
            <a:spAutoFit/>
          </a:bodyPr>
          <a:lstStyle/>
          <a:p>
            <a:pPr algn="ctr" eaLnBrk="0" hangingPunct="0">
              <a:lnSpc>
                <a:spcPct val="90000"/>
              </a:lnSpc>
              <a:defRPr/>
            </a:pPr>
            <a:r>
              <a:rPr lang="en-US" sz="1600" dirty="0">
                <a:solidFill>
                  <a:schemeClr val="bg1"/>
                </a:solidFill>
                <a:latin typeface="Calibri" pitchFamily="34" charset="0"/>
              </a:rPr>
              <a:t>App 2</a:t>
            </a:r>
          </a:p>
        </p:txBody>
      </p:sp>
      <p:sp>
        <p:nvSpPr>
          <p:cNvPr id="8" name="TextBox 7"/>
          <p:cNvSpPr txBox="1"/>
          <p:nvPr/>
        </p:nvSpPr>
        <p:spPr>
          <a:xfrm>
            <a:off x="381000" y="2995602"/>
            <a:ext cx="990600" cy="338554"/>
          </a:xfrm>
          <a:prstGeom prst="rect">
            <a:avLst/>
          </a:prstGeom>
          <a:solidFill>
            <a:srgbClr val="00B050"/>
          </a:solidFill>
          <a:ln/>
        </p:spPr>
        <p:style>
          <a:lnRef idx="0">
            <a:schemeClr val="accent1"/>
          </a:lnRef>
          <a:fillRef idx="3">
            <a:schemeClr val="accent1"/>
          </a:fillRef>
          <a:effectRef idx="3">
            <a:schemeClr val="accent1"/>
          </a:effectRef>
          <a:fontRef idx="minor">
            <a:schemeClr val="lt1"/>
          </a:fontRef>
        </p:style>
        <p:txBody>
          <a:bodyPr>
            <a:spAutoFit/>
          </a:bodyPr>
          <a:lstStyle/>
          <a:p>
            <a:pPr algn="ctr" eaLnBrk="0" hangingPunct="0">
              <a:lnSpc>
                <a:spcPct val="90000"/>
              </a:lnSpc>
              <a:defRPr/>
            </a:pPr>
            <a:r>
              <a:rPr lang="en-US" sz="1600" dirty="0">
                <a:latin typeface="Calibri" pitchFamily="34" charset="0"/>
              </a:rPr>
              <a:t>App 3</a:t>
            </a:r>
          </a:p>
        </p:txBody>
      </p:sp>
      <p:sp>
        <p:nvSpPr>
          <p:cNvPr id="9" name="TextBox 8"/>
          <p:cNvSpPr txBox="1"/>
          <p:nvPr/>
        </p:nvSpPr>
        <p:spPr>
          <a:xfrm>
            <a:off x="2133600" y="2462202"/>
            <a:ext cx="1143000" cy="313932"/>
          </a:xfrm>
          <a:prstGeom prst="rect">
            <a:avLst/>
          </a:prstGeom>
          <a:ln/>
        </p:spPr>
        <p:style>
          <a:lnRef idx="0">
            <a:schemeClr val="accent1"/>
          </a:lnRef>
          <a:fillRef idx="3">
            <a:schemeClr val="accent1"/>
          </a:fillRef>
          <a:effectRef idx="3">
            <a:schemeClr val="accent1"/>
          </a:effectRef>
          <a:fontRef idx="minor">
            <a:schemeClr val="lt1"/>
          </a:fontRef>
        </p:style>
        <p:txBody>
          <a:bodyPr>
            <a:spAutoFit/>
          </a:bodyPr>
          <a:lstStyle/>
          <a:p>
            <a:pPr algn="ctr" eaLnBrk="0" hangingPunct="0">
              <a:lnSpc>
                <a:spcPct val="90000"/>
              </a:lnSpc>
              <a:defRPr/>
            </a:pPr>
            <a:r>
              <a:rPr lang="en-US" sz="1600" dirty="0">
                <a:solidFill>
                  <a:schemeClr val="tx2"/>
                </a:solidFill>
                <a:latin typeface="Calibri" pitchFamily="34" charset="0"/>
              </a:rPr>
              <a:t>Container</a:t>
            </a:r>
          </a:p>
        </p:txBody>
      </p:sp>
      <p:sp>
        <p:nvSpPr>
          <p:cNvPr id="10" name="TextBox 9"/>
          <p:cNvSpPr txBox="1"/>
          <p:nvPr/>
        </p:nvSpPr>
        <p:spPr>
          <a:xfrm>
            <a:off x="7696200" y="1928802"/>
            <a:ext cx="990600" cy="338554"/>
          </a:xfrm>
          <a:prstGeom prst="rect">
            <a:avLst/>
          </a:prstGeom>
          <a:solidFill>
            <a:schemeClr val="bg2">
              <a:lumMod val="60000"/>
              <a:lumOff val="40000"/>
            </a:schemeClr>
          </a:solidFill>
          <a:ln/>
        </p:spPr>
        <p:style>
          <a:lnRef idx="0">
            <a:schemeClr val="accent1"/>
          </a:lnRef>
          <a:fillRef idx="3">
            <a:schemeClr val="accent1"/>
          </a:fillRef>
          <a:effectRef idx="3">
            <a:schemeClr val="accent1"/>
          </a:effectRef>
          <a:fontRef idx="minor">
            <a:schemeClr val="lt1"/>
          </a:fontRef>
        </p:style>
        <p:txBody>
          <a:bodyPr>
            <a:spAutoFit/>
          </a:bodyPr>
          <a:lstStyle/>
          <a:p>
            <a:pPr algn="ctr" eaLnBrk="0" hangingPunct="0">
              <a:lnSpc>
                <a:spcPct val="90000"/>
              </a:lnSpc>
              <a:defRPr/>
            </a:pPr>
            <a:r>
              <a:rPr lang="en-US" sz="1600" dirty="0">
                <a:latin typeface="Calibri" pitchFamily="34" charset="0"/>
              </a:rPr>
              <a:t>App 1</a:t>
            </a:r>
          </a:p>
        </p:txBody>
      </p:sp>
      <p:sp>
        <p:nvSpPr>
          <p:cNvPr id="11" name="TextBox 10"/>
          <p:cNvSpPr txBox="1"/>
          <p:nvPr/>
        </p:nvSpPr>
        <p:spPr>
          <a:xfrm>
            <a:off x="7696200" y="2462202"/>
            <a:ext cx="990600" cy="313932"/>
          </a:xfrm>
          <a:prstGeom prst="rect">
            <a:avLst/>
          </a:prstGeom>
          <a:solidFill>
            <a:srgbClr val="8A44AA"/>
          </a:solidFill>
          <a:ln/>
        </p:spPr>
        <p:style>
          <a:lnRef idx="0">
            <a:schemeClr val="accent1"/>
          </a:lnRef>
          <a:fillRef idx="3">
            <a:schemeClr val="accent1"/>
          </a:fillRef>
          <a:effectRef idx="3">
            <a:schemeClr val="accent1"/>
          </a:effectRef>
          <a:fontRef idx="minor">
            <a:schemeClr val="lt1"/>
          </a:fontRef>
        </p:style>
        <p:txBody>
          <a:bodyPr>
            <a:spAutoFit/>
          </a:bodyPr>
          <a:lstStyle/>
          <a:p>
            <a:pPr algn="ctr" eaLnBrk="0" hangingPunct="0">
              <a:lnSpc>
                <a:spcPct val="90000"/>
              </a:lnSpc>
              <a:defRPr/>
            </a:pPr>
            <a:r>
              <a:rPr lang="en-US" sz="1600" dirty="0">
                <a:solidFill>
                  <a:schemeClr val="bg1"/>
                </a:solidFill>
                <a:latin typeface="Calibri" pitchFamily="34" charset="0"/>
              </a:rPr>
              <a:t>App 2</a:t>
            </a:r>
          </a:p>
        </p:txBody>
      </p:sp>
      <p:sp>
        <p:nvSpPr>
          <p:cNvPr id="12" name="TextBox 11"/>
          <p:cNvSpPr txBox="1"/>
          <p:nvPr/>
        </p:nvSpPr>
        <p:spPr>
          <a:xfrm>
            <a:off x="7696200" y="2995602"/>
            <a:ext cx="990600" cy="338554"/>
          </a:xfrm>
          <a:prstGeom prst="rect">
            <a:avLst/>
          </a:prstGeom>
          <a:solidFill>
            <a:srgbClr val="00B050"/>
          </a:solidFill>
          <a:ln/>
        </p:spPr>
        <p:style>
          <a:lnRef idx="0">
            <a:schemeClr val="accent1"/>
          </a:lnRef>
          <a:fillRef idx="3">
            <a:schemeClr val="accent1"/>
          </a:fillRef>
          <a:effectRef idx="3">
            <a:schemeClr val="accent1"/>
          </a:effectRef>
          <a:fontRef idx="minor">
            <a:schemeClr val="lt1"/>
          </a:fontRef>
        </p:style>
        <p:txBody>
          <a:bodyPr>
            <a:spAutoFit/>
          </a:bodyPr>
          <a:lstStyle/>
          <a:p>
            <a:pPr algn="ctr" eaLnBrk="0" hangingPunct="0">
              <a:lnSpc>
                <a:spcPct val="90000"/>
              </a:lnSpc>
              <a:defRPr/>
            </a:pPr>
            <a:r>
              <a:rPr lang="en-US" sz="1600" dirty="0">
                <a:latin typeface="Calibri" pitchFamily="34" charset="0"/>
              </a:rPr>
              <a:t>App 3</a:t>
            </a:r>
          </a:p>
        </p:txBody>
      </p:sp>
      <p:sp>
        <p:nvSpPr>
          <p:cNvPr id="13" name="TextBox 12"/>
          <p:cNvSpPr txBox="1"/>
          <p:nvPr/>
        </p:nvSpPr>
        <p:spPr>
          <a:xfrm>
            <a:off x="5791200" y="2462202"/>
            <a:ext cx="1143000" cy="313932"/>
          </a:xfrm>
          <a:prstGeom prst="rect">
            <a:avLst/>
          </a:prstGeom>
          <a:ln/>
        </p:spPr>
        <p:style>
          <a:lnRef idx="0">
            <a:schemeClr val="accent1"/>
          </a:lnRef>
          <a:fillRef idx="3">
            <a:schemeClr val="accent1"/>
          </a:fillRef>
          <a:effectRef idx="3">
            <a:schemeClr val="accent1"/>
          </a:effectRef>
          <a:fontRef idx="minor">
            <a:schemeClr val="lt1"/>
          </a:fontRef>
        </p:style>
        <p:txBody>
          <a:bodyPr>
            <a:spAutoFit/>
          </a:bodyPr>
          <a:lstStyle/>
          <a:p>
            <a:pPr algn="ctr" eaLnBrk="0" hangingPunct="0">
              <a:lnSpc>
                <a:spcPct val="90000"/>
              </a:lnSpc>
              <a:defRPr/>
            </a:pPr>
            <a:r>
              <a:rPr lang="en-US" sz="1600" dirty="0">
                <a:solidFill>
                  <a:schemeClr val="tx2"/>
                </a:solidFill>
                <a:latin typeface="Calibri" pitchFamily="34" charset="0"/>
              </a:rPr>
              <a:t>Container</a:t>
            </a:r>
          </a:p>
        </p:txBody>
      </p:sp>
      <p:cxnSp>
        <p:nvCxnSpPr>
          <p:cNvPr id="14" name="Straight Connector 13"/>
          <p:cNvCxnSpPr/>
          <p:nvPr/>
        </p:nvCxnSpPr>
        <p:spPr>
          <a:xfrm>
            <a:off x="1371600" y="2098665"/>
            <a:ext cx="762000" cy="533400"/>
          </a:xfrm>
          <a:prstGeom prst="line">
            <a:avLst/>
          </a:prstGeom>
          <a:ln>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371600" y="2619365"/>
            <a:ext cx="762000" cy="12700"/>
          </a:xfrm>
          <a:prstGeom prst="line">
            <a:avLst/>
          </a:prstGeom>
          <a:ln>
            <a:solidFill>
              <a:srgbClr val="AA78C6"/>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1371600" y="2632065"/>
            <a:ext cx="762000" cy="53340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276600" y="2557452"/>
            <a:ext cx="2514600" cy="1588"/>
          </a:xfrm>
          <a:prstGeom prst="line">
            <a:avLst/>
          </a:prstGeom>
          <a:ln>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276600" y="2633652"/>
            <a:ext cx="2514600" cy="1588"/>
          </a:xfrm>
          <a:prstGeom prst="line">
            <a:avLst/>
          </a:prstGeom>
          <a:ln>
            <a:solidFill>
              <a:srgbClr val="AA78C6"/>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276600" y="2709852"/>
            <a:ext cx="2514600" cy="1588"/>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6934200" y="2098665"/>
            <a:ext cx="762000" cy="533400"/>
          </a:xfrm>
          <a:prstGeom prst="line">
            <a:avLst/>
          </a:prstGeom>
          <a:ln>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6934200" y="2619365"/>
            <a:ext cx="762000" cy="12700"/>
          </a:xfrm>
          <a:prstGeom prst="line">
            <a:avLst/>
          </a:prstGeom>
          <a:ln>
            <a:solidFill>
              <a:srgbClr val="AA78C6"/>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6934200" y="2632065"/>
            <a:ext cx="762000" cy="53340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23" name="Cloud 22"/>
          <p:cNvSpPr/>
          <p:nvPr/>
        </p:nvSpPr>
        <p:spPr>
          <a:xfrm>
            <a:off x="3810000" y="1928802"/>
            <a:ext cx="1447800" cy="1219200"/>
          </a:xfrm>
          <a:prstGeom prst="cloud">
            <a:avLst/>
          </a:prstGeom>
        </p:spPr>
        <p:style>
          <a:lnRef idx="0">
            <a:schemeClr val="accent3"/>
          </a:lnRef>
          <a:fillRef idx="3">
            <a:schemeClr val="accent3"/>
          </a:fillRef>
          <a:effectRef idx="3">
            <a:schemeClr val="accent3"/>
          </a:effectRef>
          <a:fontRef idx="minor">
            <a:schemeClr val="lt1"/>
          </a:fontRef>
        </p:style>
        <p:txBody>
          <a:bodyPr anchor="ctr"/>
          <a:lstStyle/>
          <a:p>
            <a:pPr algn="ctr" eaLnBrk="0" hangingPunct="0">
              <a:lnSpc>
                <a:spcPct val="90000"/>
              </a:lnSpc>
              <a:defRPr/>
            </a:pPr>
            <a:r>
              <a:rPr lang="en-US" sz="1600" dirty="0">
                <a:solidFill>
                  <a:schemeClr val="tx1"/>
                </a:solidFill>
                <a:latin typeface="Calibri" pitchFamily="34" charset="0"/>
              </a:rPr>
              <a:t>Network</a:t>
            </a:r>
          </a:p>
        </p:txBody>
      </p:sp>
      <p:sp>
        <p:nvSpPr>
          <p:cNvPr id="24" name="Oval 23"/>
          <p:cNvSpPr/>
          <p:nvPr/>
        </p:nvSpPr>
        <p:spPr>
          <a:xfrm rot="20061674">
            <a:off x="3411538" y="2479665"/>
            <a:ext cx="152400" cy="304800"/>
          </a:xfrm>
          <a:prstGeom prst="ellipse">
            <a:avLst/>
          </a:prstGeom>
          <a:noFill/>
          <a:ln>
            <a:solidFill>
              <a:schemeClr val="bg2">
                <a:lumMod val="60000"/>
                <a:lumOff val="40000"/>
              </a:schemeClr>
            </a:solidFill>
          </a:ln>
        </p:spPr>
        <p:style>
          <a:lnRef idx="3">
            <a:schemeClr val="lt1"/>
          </a:lnRef>
          <a:fillRef idx="1">
            <a:schemeClr val="accent4"/>
          </a:fillRef>
          <a:effectRef idx="1">
            <a:schemeClr val="accent4"/>
          </a:effectRef>
          <a:fontRef idx="minor">
            <a:schemeClr val="lt1"/>
          </a:fontRef>
        </p:style>
        <p:txBody>
          <a:bodyPr anchor="ctr"/>
          <a:lstStyle/>
          <a:p>
            <a:pPr algn="ctr" eaLnBrk="0" hangingPunct="0">
              <a:lnSpc>
                <a:spcPct val="90000"/>
              </a:lnSpc>
              <a:defRPr/>
            </a:pPr>
            <a:endParaRPr lang="en-US" sz="2400"/>
          </a:p>
        </p:txBody>
      </p:sp>
      <p:sp>
        <p:nvSpPr>
          <p:cNvPr id="25" name="Oval 24"/>
          <p:cNvSpPr/>
          <p:nvPr/>
        </p:nvSpPr>
        <p:spPr>
          <a:xfrm rot="20061674">
            <a:off x="3598863" y="2479665"/>
            <a:ext cx="152400" cy="304800"/>
          </a:xfrm>
          <a:prstGeom prst="ellipse">
            <a:avLst/>
          </a:prstGeom>
          <a:noFill/>
          <a:ln>
            <a:solidFill>
              <a:schemeClr val="bg2">
                <a:lumMod val="60000"/>
                <a:lumOff val="40000"/>
              </a:schemeClr>
            </a:solidFill>
          </a:ln>
        </p:spPr>
        <p:style>
          <a:lnRef idx="3">
            <a:schemeClr val="lt1"/>
          </a:lnRef>
          <a:fillRef idx="1">
            <a:schemeClr val="accent4"/>
          </a:fillRef>
          <a:effectRef idx="1">
            <a:schemeClr val="accent4"/>
          </a:effectRef>
          <a:fontRef idx="minor">
            <a:schemeClr val="lt1"/>
          </a:fontRef>
        </p:style>
        <p:txBody>
          <a:bodyPr anchor="ctr"/>
          <a:lstStyle/>
          <a:p>
            <a:pPr algn="ctr" eaLnBrk="0" hangingPunct="0">
              <a:lnSpc>
                <a:spcPct val="90000"/>
              </a:lnSpc>
              <a:defRPr/>
            </a:pPr>
            <a:endParaRPr lang="en-US" sz="2400"/>
          </a:p>
        </p:txBody>
      </p:sp>
      <p:sp>
        <p:nvSpPr>
          <p:cNvPr id="26" name="Oval 25"/>
          <p:cNvSpPr/>
          <p:nvPr/>
        </p:nvSpPr>
        <p:spPr>
          <a:xfrm rot="20061674">
            <a:off x="5316538" y="2479665"/>
            <a:ext cx="152400" cy="304800"/>
          </a:xfrm>
          <a:prstGeom prst="ellipse">
            <a:avLst/>
          </a:prstGeom>
          <a:noFill/>
          <a:ln>
            <a:solidFill>
              <a:schemeClr val="bg2">
                <a:lumMod val="60000"/>
                <a:lumOff val="40000"/>
              </a:schemeClr>
            </a:solidFill>
          </a:ln>
        </p:spPr>
        <p:style>
          <a:lnRef idx="3">
            <a:schemeClr val="lt1"/>
          </a:lnRef>
          <a:fillRef idx="1">
            <a:schemeClr val="accent4"/>
          </a:fillRef>
          <a:effectRef idx="1">
            <a:schemeClr val="accent4"/>
          </a:effectRef>
          <a:fontRef idx="minor">
            <a:schemeClr val="lt1"/>
          </a:fontRef>
        </p:style>
        <p:txBody>
          <a:bodyPr anchor="ctr"/>
          <a:lstStyle/>
          <a:p>
            <a:pPr algn="ctr" eaLnBrk="0" hangingPunct="0">
              <a:lnSpc>
                <a:spcPct val="90000"/>
              </a:lnSpc>
              <a:defRPr/>
            </a:pPr>
            <a:endParaRPr lang="en-US" sz="2400"/>
          </a:p>
        </p:txBody>
      </p:sp>
      <p:sp>
        <p:nvSpPr>
          <p:cNvPr id="27" name="Oval 26"/>
          <p:cNvSpPr/>
          <p:nvPr/>
        </p:nvSpPr>
        <p:spPr>
          <a:xfrm rot="20061674">
            <a:off x="5503863" y="2479665"/>
            <a:ext cx="152400" cy="304800"/>
          </a:xfrm>
          <a:prstGeom prst="ellipse">
            <a:avLst/>
          </a:prstGeom>
          <a:noFill/>
          <a:ln>
            <a:solidFill>
              <a:schemeClr val="bg2">
                <a:lumMod val="60000"/>
                <a:lumOff val="40000"/>
              </a:schemeClr>
            </a:solidFill>
          </a:ln>
        </p:spPr>
        <p:style>
          <a:lnRef idx="3">
            <a:schemeClr val="lt1"/>
          </a:lnRef>
          <a:fillRef idx="1">
            <a:schemeClr val="accent4"/>
          </a:fillRef>
          <a:effectRef idx="1">
            <a:schemeClr val="accent4"/>
          </a:effectRef>
          <a:fontRef idx="minor">
            <a:schemeClr val="lt1"/>
          </a:fontRef>
        </p:style>
        <p:txBody>
          <a:bodyPr anchor="ctr"/>
          <a:lstStyle/>
          <a:p>
            <a:pPr algn="ctr" eaLnBrk="0" hangingPunct="0">
              <a:lnSpc>
                <a:spcPct val="90000"/>
              </a:lnSpc>
              <a:defRPr/>
            </a:pPr>
            <a:endParaRPr lang="en-US" sz="2400"/>
          </a:p>
        </p:txBody>
      </p:sp>
      <p:sp>
        <p:nvSpPr>
          <p:cNvPr id="28" name="TextBox 26"/>
          <p:cNvSpPr txBox="1">
            <a:spLocks noChangeArrowheads="1"/>
          </p:cNvSpPr>
          <p:nvPr/>
        </p:nvSpPr>
        <p:spPr bwMode="auto">
          <a:xfrm>
            <a:off x="1371600" y="3581390"/>
            <a:ext cx="1981200" cy="1195387"/>
          </a:xfrm>
          <a:prstGeom prst="rect">
            <a:avLst/>
          </a:prstGeom>
          <a:noFill/>
          <a:ln w="9525">
            <a:noFill/>
            <a:miter lim="800000"/>
            <a:headEnd/>
            <a:tailEnd/>
          </a:ln>
        </p:spPr>
        <p:txBody>
          <a:bodyPr>
            <a:spAutoFit/>
          </a:bodyPr>
          <a:lstStyle/>
          <a:p>
            <a:pPr algn="ctr" eaLnBrk="0" hangingPunct="0">
              <a:lnSpc>
                <a:spcPct val="90000"/>
              </a:lnSpc>
            </a:pPr>
            <a:r>
              <a:rPr lang="en-US" sz="1600">
                <a:latin typeface="Calibri" pitchFamily="34" charset="0"/>
              </a:rPr>
              <a:t>Applications send messages to the container that then get directed to the peer application</a:t>
            </a:r>
          </a:p>
        </p:txBody>
      </p:sp>
      <p:sp>
        <p:nvSpPr>
          <p:cNvPr id="29" name="TextBox 27"/>
          <p:cNvSpPr txBox="1">
            <a:spLocks noChangeArrowheads="1"/>
          </p:cNvSpPr>
          <p:nvPr/>
        </p:nvSpPr>
        <p:spPr bwMode="auto">
          <a:xfrm>
            <a:off x="3352800" y="3581390"/>
            <a:ext cx="2362200" cy="1195387"/>
          </a:xfrm>
          <a:prstGeom prst="rect">
            <a:avLst/>
          </a:prstGeom>
          <a:noFill/>
          <a:ln w="9525">
            <a:noFill/>
            <a:miter lim="800000"/>
            <a:headEnd/>
            <a:tailEnd/>
          </a:ln>
        </p:spPr>
        <p:txBody>
          <a:bodyPr>
            <a:spAutoFit/>
          </a:bodyPr>
          <a:lstStyle/>
          <a:p>
            <a:pPr algn="ctr" eaLnBrk="0" hangingPunct="0">
              <a:lnSpc>
                <a:spcPct val="90000"/>
              </a:lnSpc>
            </a:pPr>
            <a:r>
              <a:rPr lang="en-US" sz="1600">
                <a:latin typeface="Calibri" pitchFamily="34" charset="0"/>
              </a:rPr>
              <a:t>The container multiplexes  messages over a single signaling connection (if destined to the same remote peer)</a:t>
            </a:r>
          </a:p>
        </p:txBody>
      </p:sp>
      <p:sp>
        <p:nvSpPr>
          <p:cNvPr id="30" name="TextBox 28"/>
          <p:cNvSpPr txBox="1">
            <a:spLocks noChangeArrowheads="1"/>
          </p:cNvSpPr>
          <p:nvPr/>
        </p:nvSpPr>
        <p:spPr bwMode="auto">
          <a:xfrm>
            <a:off x="5708650" y="3581390"/>
            <a:ext cx="2292350" cy="1195387"/>
          </a:xfrm>
          <a:prstGeom prst="rect">
            <a:avLst/>
          </a:prstGeom>
          <a:noFill/>
          <a:ln w="9525">
            <a:noFill/>
            <a:miter lim="800000"/>
            <a:headEnd/>
            <a:tailEnd/>
          </a:ln>
        </p:spPr>
        <p:txBody>
          <a:bodyPr>
            <a:spAutoFit/>
          </a:bodyPr>
          <a:lstStyle/>
          <a:p>
            <a:pPr algn="ctr" eaLnBrk="0" hangingPunct="0">
              <a:lnSpc>
                <a:spcPct val="90000"/>
              </a:lnSpc>
            </a:pPr>
            <a:r>
              <a:rPr lang="en-US" sz="1600">
                <a:latin typeface="Calibri" pitchFamily="34" charset="0"/>
              </a:rPr>
              <a:t>The receiving container then delivers messages to the remote application based on a known association</a:t>
            </a:r>
          </a:p>
        </p:txBody>
      </p:sp>
      <p:cxnSp>
        <p:nvCxnSpPr>
          <p:cNvPr id="31" name="Straight Arrow Connector 30"/>
          <p:cNvCxnSpPr/>
          <p:nvPr/>
        </p:nvCxnSpPr>
        <p:spPr>
          <a:xfrm rot="16200000" flipV="1">
            <a:off x="1485900" y="3262302"/>
            <a:ext cx="609600" cy="76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rot="16200000" flipV="1">
            <a:off x="3429000" y="3148002"/>
            <a:ext cx="685800" cy="2286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rot="5400000" flipH="1" flipV="1">
            <a:off x="6858000" y="3224202"/>
            <a:ext cx="609600" cy="1524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4" name="TextBox 32"/>
          <p:cNvSpPr txBox="1">
            <a:spLocks noChangeArrowheads="1"/>
          </p:cNvSpPr>
          <p:nvPr/>
        </p:nvSpPr>
        <p:spPr bwMode="auto">
          <a:xfrm>
            <a:off x="228600" y="5286388"/>
            <a:ext cx="6629400" cy="860425"/>
          </a:xfrm>
          <a:prstGeom prst="rect">
            <a:avLst/>
          </a:prstGeom>
          <a:noFill/>
          <a:ln w="9525">
            <a:noFill/>
            <a:miter lim="800000"/>
            <a:headEnd/>
            <a:tailEnd/>
          </a:ln>
        </p:spPr>
        <p:txBody>
          <a:bodyPr>
            <a:spAutoFit/>
          </a:bodyPr>
          <a:lstStyle/>
          <a:p>
            <a:pPr marL="625475" indent="-625475" eaLnBrk="0" hangingPunct="0">
              <a:lnSpc>
                <a:spcPct val="90000"/>
              </a:lnSpc>
            </a:pPr>
            <a:r>
              <a:rPr lang="en-US" sz="1400" dirty="0">
                <a:latin typeface="Verdana" pitchFamily="34" charset="0"/>
              </a:rPr>
              <a:t>Note:	Media does not  usually flow through the container.  Rather, it flows end-to-end between communicating applications.  However, the container may provide a media proxy function to enable end-to-end media flows when no other path exists.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Applications</a:t>
            </a:r>
            <a:endParaRPr lang="en-US" dirty="0"/>
          </a:p>
        </p:txBody>
      </p:sp>
      <p:sp>
        <p:nvSpPr>
          <p:cNvPr id="3" name="Content Placeholder 2"/>
          <p:cNvSpPr>
            <a:spLocks noGrp="1"/>
          </p:cNvSpPr>
          <p:nvPr>
            <p:ph idx="1"/>
          </p:nvPr>
        </p:nvSpPr>
        <p:spPr/>
        <p:txBody>
          <a:bodyPr/>
          <a:lstStyle/>
          <a:p>
            <a:r>
              <a:rPr lang="en-US" sz="2800" dirty="0" smtClean="0">
                <a:solidFill>
                  <a:srgbClr val="00B050"/>
                </a:solidFill>
              </a:rPr>
              <a:t>Anything you can imagine</a:t>
            </a:r>
          </a:p>
          <a:p>
            <a:r>
              <a:rPr lang="en-US" sz="2800" dirty="0" smtClean="0"/>
              <a:t>Implement a </a:t>
            </a:r>
            <a:r>
              <a:rPr lang="en-US" sz="2800" dirty="0" smtClean="0">
                <a:solidFill>
                  <a:srgbClr val="00B050"/>
                </a:solidFill>
              </a:rPr>
              <a:t>consistent and predictable </a:t>
            </a:r>
            <a:r>
              <a:rPr lang="en-US" sz="2800" dirty="0" smtClean="0"/>
              <a:t>interface</a:t>
            </a:r>
          </a:p>
          <a:p>
            <a:r>
              <a:rPr lang="en-US" sz="2800" dirty="0" smtClean="0"/>
              <a:t>May be running on the </a:t>
            </a:r>
            <a:r>
              <a:rPr lang="en-US" sz="2800" dirty="0" smtClean="0">
                <a:solidFill>
                  <a:srgbClr val="00B050"/>
                </a:solidFill>
              </a:rPr>
              <a:t>same or different physical devices</a:t>
            </a:r>
          </a:p>
          <a:p>
            <a:r>
              <a:rPr lang="en-US" sz="2800" dirty="0" smtClean="0"/>
              <a:t>Applications may interact with </a:t>
            </a:r>
            <a:r>
              <a:rPr lang="en-US" sz="2800" dirty="0" smtClean="0">
                <a:solidFill>
                  <a:srgbClr val="00B050"/>
                </a:solidFill>
              </a:rPr>
              <a:t>multiple containers</a:t>
            </a:r>
          </a:p>
          <a:p>
            <a:r>
              <a:rPr lang="en-US" sz="2800" dirty="0" smtClean="0">
                <a:solidFill>
                  <a:srgbClr val="00B050"/>
                </a:solidFill>
              </a:rPr>
              <a:t>Fully distributed, yet centrally controlled </a:t>
            </a:r>
            <a:r>
              <a:rPr lang="en-US" sz="2800" dirty="0" smtClean="0"/>
              <a:t>(from the user’s perspective)</a:t>
            </a:r>
          </a:p>
        </p:txBody>
      </p:sp>
      <p:sp>
        <p:nvSpPr>
          <p:cNvPr id="4" name="Date Placeholder 3"/>
          <p:cNvSpPr>
            <a:spLocks noGrp="1"/>
          </p:cNvSpPr>
          <p:nvPr>
            <p:ph type="dt" sz="half" idx="10"/>
          </p:nvPr>
        </p:nvSpPr>
        <p:spPr/>
        <p:txBody>
          <a:bodyPr/>
          <a:lstStyle/>
          <a:p>
            <a:r>
              <a:rPr lang="en-US" smtClean="0"/>
              <a:t>ITU-T Workshop on Accessibility</a:t>
            </a:r>
            <a:br>
              <a:rPr lang="en-US" smtClean="0"/>
            </a:br>
            <a:r>
              <a:rPr lang="en-US" smtClean="0"/>
              <a:t>Geneva, 2 November 2009</a:t>
            </a:r>
            <a:endParaRPr lang="en-US"/>
          </a:p>
        </p:txBody>
      </p:sp>
      <p:sp>
        <p:nvSpPr>
          <p:cNvPr id="5" name="Slide Number Placeholder 4"/>
          <p:cNvSpPr>
            <a:spLocks noGrp="1"/>
          </p:cNvSpPr>
          <p:nvPr>
            <p:ph type="sldNum" sz="quarter" idx="11"/>
          </p:nvPr>
        </p:nvSpPr>
        <p:spPr/>
        <p:txBody>
          <a:bodyPr/>
          <a:lstStyle/>
          <a:p>
            <a:fld id="{5CED96DC-0292-42A5-B87D-613766BF062A}" type="slidenum">
              <a:rPr lang="en-US" smtClean="0"/>
              <a:pPr/>
              <a:t>25</a:t>
            </a:fld>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on Applications</a:t>
            </a:r>
            <a:endParaRPr lang="en-US" dirty="0"/>
          </a:p>
        </p:txBody>
      </p:sp>
      <p:sp>
        <p:nvSpPr>
          <p:cNvPr id="3" name="Content Placeholder 2"/>
          <p:cNvSpPr>
            <a:spLocks noGrp="1"/>
          </p:cNvSpPr>
          <p:nvPr>
            <p:ph idx="1"/>
          </p:nvPr>
        </p:nvSpPr>
        <p:spPr/>
        <p:txBody>
          <a:bodyPr/>
          <a:lstStyle/>
          <a:p>
            <a:r>
              <a:rPr lang="en-US" sz="2400" dirty="0" smtClean="0">
                <a:solidFill>
                  <a:srgbClr val="00B050"/>
                </a:solidFill>
              </a:rPr>
              <a:t>Applications</a:t>
            </a:r>
            <a:r>
              <a:rPr lang="en-US" sz="2400" dirty="0" smtClean="0"/>
              <a:t> like voice, video, video games, file transfer, and whiteboard are enabled via separate applications that </a:t>
            </a:r>
            <a:r>
              <a:rPr lang="en-US" sz="2400" dirty="0" smtClean="0">
                <a:solidFill>
                  <a:srgbClr val="00B050"/>
                </a:solidFill>
              </a:rPr>
              <a:t>may be co-resident </a:t>
            </a:r>
            <a:r>
              <a:rPr lang="en-US" sz="2400" dirty="0" smtClean="0"/>
              <a:t>with the container or exist on physically separate devices</a:t>
            </a:r>
          </a:p>
          <a:p>
            <a:r>
              <a:rPr lang="en-US" sz="2400" dirty="0" smtClean="0">
                <a:solidFill>
                  <a:srgbClr val="00B050"/>
                </a:solidFill>
              </a:rPr>
              <a:t>New applications </a:t>
            </a:r>
            <a:r>
              <a:rPr lang="en-US" sz="2400" dirty="0" smtClean="0"/>
              <a:t>may be introduced without changes to the container or network elements</a:t>
            </a:r>
          </a:p>
          <a:p>
            <a:r>
              <a:rPr lang="en-US" sz="2400" dirty="0" smtClean="0"/>
              <a:t>Applications may be </a:t>
            </a:r>
            <a:r>
              <a:rPr lang="en-US" sz="2400" dirty="0" smtClean="0">
                <a:solidFill>
                  <a:srgbClr val="00B050"/>
                </a:solidFill>
              </a:rPr>
              <a:t>upgraded independently </a:t>
            </a:r>
            <a:r>
              <a:rPr lang="en-US" sz="2400" dirty="0" smtClean="0"/>
              <a:t>of other applications</a:t>
            </a:r>
          </a:p>
          <a:p>
            <a:r>
              <a:rPr lang="en-US" sz="2400" dirty="0" smtClean="0"/>
              <a:t>Applications can communicate with other applications </a:t>
            </a:r>
            <a:r>
              <a:rPr lang="en-US" sz="2400" dirty="0" smtClean="0">
                <a:solidFill>
                  <a:srgbClr val="00B050"/>
                </a:solidFill>
              </a:rPr>
              <a:t>within the assemblage </a:t>
            </a:r>
            <a:r>
              <a:rPr lang="en-US" sz="2400" dirty="0" smtClean="0"/>
              <a:t>(locally) or with applications across the network</a:t>
            </a:r>
          </a:p>
        </p:txBody>
      </p:sp>
      <p:sp>
        <p:nvSpPr>
          <p:cNvPr id="4" name="Date Placeholder 3"/>
          <p:cNvSpPr>
            <a:spLocks noGrp="1"/>
          </p:cNvSpPr>
          <p:nvPr>
            <p:ph type="dt" sz="half" idx="10"/>
          </p:nvPr>
        </p:nvSpPr>
        <p:spPr/>
        <p:txBody>
          <a:bodyPr/>
          <a:lstStyle/>
          <a:p>
            <a:r>
              <a:rPr lang="en-US" smtClean="0"/>
              <a:t>ITU-T Workshop on Accessibility</a:t>
            </a:r>
            <a:br>
              <a:rPr lang="en-US" smtClean="0"/>
            </a:br>
            <a:r>
              <a:rPr lang="en-US" smtClean="0"/>
              <a:t>Geneva, 2 November 2009</a:t>
            </a:r>
            <a:endParaRPr lang="en-US"/>
          </a:p>
        </p:txBody>
      </p:sp>
      <p:sp>
        <p:nvSpPr>
          <p:cNvPr id="5" name="Slide Number Placeholder 4"/>
          <p:cNvSpPr>
            <a:spLocks noGrp="1"/>
          </p:cNvSpPr>
          <p:nvPr>
            <p:ph type="sldNum" sz="quarter" idx="11"/>
          </p:nvPr>
        </p:nvSpPr>
        <p:spPr/>
        <p:txBody>
          <a:bodyPr/>
          <a:lstStyle/>
          <a:p>
            <a:fld id="{5CED96DC-0292-42A5-B87D-613766BF062A}" type="slidenum">
              <a:rPr lang="en-US" smtClean="0"/>
              <a:pPr/>
              <a:t>26</a:t>
            </a:fld>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Handover</a:t>
            </a:r>
            <a:endParaRPr lang="en-US" dirty="0"/>
          </a:p>
        </p:txBody>
      </p:sp>
      <p:sp>
        <p:nvSpPr>
          <p:cNvPr id="3" name="Content Placeholder 2"/>
          <p:cNvSpPr>
            <a:spLocks noGrp="1"/>
          </p:cNvSpPr>
          <p:nvPr>
            <p:ph idx="1"/>
          </p:nvPr>
        </p:nvSpPr>
        <p:spPr/>
        <p:txBody>
          <a:bodyPr/>
          <a:lstStyle/>
          <a:p>
            <a:r>
              <a:rPr lang="en-US" sz="2000" dirty="0" smtClean="0"/>
              <a:t>Moving </a:t>
            </a:r>
            <a:r>
              <a:rPr lang="en-US" sz="2000" dirty="0" smtClean="0">
                <a:solidFill>
                  <a:srgbClr val="00B050"/>
                </a:solidFill>
              </a:rPr>
              <a:t>from voice </a:t>
            </a:r>
            <a:r>
              <a:rPr lang="en-US" sz="2000" dirty="0" smtClean="0"/>
              <a:t>on a mobile </a:t>
            </a:r>
            <a:r>
              <a:rPr lang="en-US" sz="2000" dirty="0" smtClean="0">
                <a:solidFill>
                  <a:srgbClr val="00B050"/>
                </a:solidFill>
              </a:rPr>
              <a:t>to </a:t>
            </a:r>
            <a:r>
              <a:rPr lang="en-US" sz="2000" dirty="0" err="1" smtClean="0">
                <a:solidFill>
                  <a:srgbClr val="00B050"/>
                </a:solidFill>
              </a:rPr>
              <a:t>Telepresence</a:t>
            </a:r>
            <a:endParaRPr lang="en-US" sz="2000" dirty="0" smtClean="0">
              <a:solidFill>
                <a:srgbClr val="00B050"/>
              </a:solidFill>
            </a:endParaRPr>
          </a:p>
          <a:p>
            <a:pPr lvl="1"/>
            <a:r>
              <a:rPr lang="en-US" sz="1800" dirty="0" smtClean="0"/>
              <a:t>Imagine walking down the hall talking on a mobile phone</a:t>
            </a:r>
          </a:p>
          <a:p>
            <a:pPr lvl="1"/>
            <a:r>
              <a:rPr lang="en-US" sz="1800" dirty="0" smtClean="0"/>
              <a:t>Walk into a </a:t>
            </a:r>
            <a:r>
              <a:rPr lang="en-US" sz="1800" dirty="0" err="1" smtClean="0"/>
              <a:t>Telepresence</a:t>
            </a:r>
            <a:r>
              <a:rPr lang="en-US" sz="1800" dirty="0" smtClean="0"/>
              <a:t> conference room</a:t>
            </a:r>
          </a:p>
          <a:p>
            <a:pPr lvl="1"/>
            <a:r>
              <a:rPr lang="en-US" sz="1800" dirty="0" smtClean="0"/>
              <a:t>Place the mobile phone on the desk</a:t>
            </a:r>
          </a:p>
          <a:p>
            <a:pPr lvl="1"/>
            <a:r>
              <a:rPr lang="en-US" sz="1800" dirty="0" smtClean="0"/>
              <a:t>The call then transitions automatically from voice to </a:t>
            </a:r>
            <a:r>
              <a:rPr lang="en-US" sz="1800" dirty="0" err="1" smtClean="0"/>
              <a:t>Telepresence</a:t>
            </a:r>
            <a:r>
              <a:rPr lang="en-US" sz="1800" dirty="0" smtClean="0"/>
              <a:t> with HD video, audio, and presentation</a:t>
            </a:r>
          </a:p>
          <a:p>
            <a:r>
              <a:rPr lang="en-US" sz="2000" dirty="0" smtClean="0">
                <a:solidFill>
                  <a:srgbClr val="00B050"/>
                </a:solidFill>
              </a:rPr>
              <a:t>Content To Go</a:t>
            </a:r>
            <a:r>
              <a:rPr lang="en-US" sz="2000" dirty="0" smtClean="0"/>
              <a:t>, and Taken on the Go</a:t>
            </a:r>
          </a:p>
          <a:p>
            <a:pPr lvl="1"/>
            <a:r>
              <a:rPr lang="en-US" sz="1800" dirty="0" smtClean="0"/>
              <a:t>Imagine walking up to a kiosk where a video is playing</a:t>
            </a:r>
          </a:p>
          <a:p>
            <a:pPr lvl="1"/>
            <a:r>
              <a:rPr lang="en-US" sz="1800" dirty="0" smtClean="0"/>
              <a:t>Press a button on your mobile device and the video moves from the kiosk to the Container (not a copy, per se, but the mobile device is now streaming content from the network or has it “paused”)</a:t>
            </a:r>
          </a:p>
          <a:p>
            <a:pPr lvl="1"/>
            <a:r>
              <a:rPr lang="en-US" sz="1800" dirty="0" smtClean="0"/>
              <a:t>Walk into your living room and press a button to transition that content from the mobile device to your HD TV</a:t>
            </a:r>
          </a:p>
        </p:txBody>
      </p:sp>
      <p:sp>
        <p:nvSpPr>
          <p:cNvPr id="4" name="Date Placeholder 3"/>
          <p:cNvSpPr>
            <a:spLocks noGrp="1"/>
          </p:cNvSpPr>
          <p:nvPr>
            <p:ph type="dt" sz="half" idx="10"/>
          </p:nvPr>
        </p:nvSpPr>
        <p:spPr/>
        <p:txBody>
          <a:bodyPr/>
          <a:lstStyle/>
          <a:p>
            <a:r>
              <a:rPr lang="en-US" smtClean="0"/>
              <a:t>ITU-T Workshop on Accessibility</a:t>
            </a:r>
            <a:br>
              <a:rPr lang="en-US" smtClean="0"/>
            </a:br>
            <a:r>
              <a:rPr lang="en-US" smtClean="0"/>
              <a:t>Geneva, 2 November 2009</a:t>
            </a:r>
            <a:endParaRPr lang="en-US"/>
          </a:p>
        </p:txBody>
      </p:sp>
      <p:sp>
        <p:nvSpPr>
          <p:cNvPr id="5" name="Slide Number Placeholder 4"/>
          <p:cNvSpPr>
            <a:spLocks noGrp="1"/>
          </p:cNvSpPr>
          <p:nvPr>
            <p:ph type="sldNum" sz="quarter" idx="11"/>
          </p:nvPr>
        </p:nvSpPr>
        <p:spPr/>
        <p:txBody>
          <a:bodyPr/>
          <a:lstStyle/>
          <a:p>
            <a:fld id="{5CED96DC-0292-42A5-B87D-613766BF062A}" type="slidenum">
              <a:rPr lang="en-US" smtClean="0"/>
              <a:pPr/>
              <a:t>27</a:t>
            </a:fld>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 Facilities</a:t>
            </a:r>
            <a:endParaRPr lang="en-US" dirty="0"/>
          </a:p>
        </p:txBody>
      </p:sp>
      <p:sp>
        <p:nvSpPr>
          <p:cNvPr id="3" name="Content Placeholder 2"/>
          <p:cNvSpPr>
            <a:spLocks noGrp="1"/>
          </p:cNvSpPr>
          <p:nvPr>
            <p:ph idx="1"/>
          </p:nvPr>
        </p:nvSpPr>
        <p:spPr/>
        <p:txBody>
          <a:bodyPr/>
          <a:lstStyle/>
          <a:p>
            <a:r>
              <a:rPr lang="en-US" sz="2400" dirty="0" smtClean="0"/>
              <a:t>Application functionality may also be realized with </a:t>
            </a:r>
            <a:r>
              <a:rPr lang="en-US" sz="2400" dirty="0" smtClean="0">
                <a:solidFill>
                  <a:srgbClr val="00B050"/>
                </a:solidFill>
              </a:rPr>
              <a:t>local elements </a:t>
            </a:r>
            <a:r>
              <a:rPr lang="en-US" sz="2400" dirty="0" smtClean="0"/>
              <a:t>that are within the user’s proximity and with </a:t>
            </a:r>
            <a:r>
              <a:rPr lang="en-US" sz="2400" dirty="0" smtClean="0">
                <a:solidFill>
                  <a:srgbClr val="00B050"/>
                </a:solidFill>
              </a:rPr>
              <a:t>functionality from the cloud</a:t>
            </a:r>
          </a:p>
          <a:p>
            <a:pPr lvl="1"/>
            <a:r>
              <a:rPr lang="en-US" sz="2000" dirty="0" smtClean="0"/>
              <a:t>Suppose one has a traditional TV with a set-top box.  One could then have a video “receiver” in the cloud.  Browsing video content available from any number of sources, that content could be sent to the cloud-based video receiver and then delivered to the traditional TV</a:t>
            </a:r>
          </a:p>
          <a:p>
            <a:r>
              <a:rPr lang="en-US" sz="2400" dirty="0" smtClean="0"/>
              <a:t>Network facilities might facilitate </a:t>
            </a:r>
            <a:r>
              <a:rPr lang="en-US" sz="2400" dirty="0" err="1" smtClean="0">
                <a:solidFill>
                  <a:srgbClr val="00B050"/>
                </a:solidFill>
              </a:rPr>
              <a:t>transcoding</a:t>
            </a:r>
            <a:endParaRPr lang="en-US" sz="2400" dirty="0" smtClean="0">
              <a:solidFill>
                <a:srgbClr val="00B050"/>
              </a:solidFill>
            </a:endParaRPr>
          </a:p>
          <a:p>
            <a:r>
              <a:rPr lang="en-US" sz="2400" dirty="0" smtClean="0"/>
              <a:t>Network facilities would enable multi-user </a:t>
            </a:r>
            <a:r>
              <a:rPr lang="en-US" sz="2400" dirty="0" smtClean="0">
                <a:solidFill>
                  <a:srgbClr val="00B050"/>
                </a:solidFill>
              </a:rPr>
              <a:t>conferencing</a:t>
            </a:r>
          </a:p>
        </p:txBody>
      </p:sp>
      <p:sp>
        <p:nvSpPr>
          <p:cNvPr id="4" name="Date Placeholder 3"/>
          <p:cNvSpPr>
            <a:spLocks noGrp="1"/>
          </p:cNvSpPr>
          <p:nvPr>
            <p:ph type="dt" sz="half" idx="10"/>
          </p:nvPr>
        </p:nvSpPr>
        <p:spPr/>
        <p:txBody>
          <a:bodyPr/>
          <a:lstStyle/>
          <a:p>
            <a:r>
              <a:rPr lang="en-US" smtClean="0"/>
              <a:t>ITU-T Workshop on Accessibility</a:t>
            </a:r>
            <a:br>
              <a:rPr lang="en-US" smtClean="0"/>
            </a:br>
            <a:r>
              <a:rPr lang="en-US" smtClean="0"/>
              <a:t>Geneva, 2 November 2009</a:t>
            </a:r>
            <a:endParaRPr lang="en-US"/>
          </a:p>
        </p:txBody>
      </p:sp>
      <p:sp>
        <p:nvSpPr>
          <p:cNvPr id="5" name="Slide Number Placeholder 4"/>
          <p:cNvSpPr>
            <a:spLocks noGrp="1"/>
          </p:cNvSpPr>
          <p:nvPr>
            <p:ph type="sldNum" sz="quarter" idx="11"/>
          </p:nvPr>
        </p:nvSpPr>
        <p:spPr/>
        <p:txBody>
          <a:bodyPr/>
          <a:lstStyle/>
          <a:p>
            <a:fld id="{5CED96DC-0292-42A5-B87D-613766BF062A}" type="slidenum">
              <a:rPr lang="en-US" smtClean="0"/>
              <a:pPr/>
              <a:t>28</a:t>
            </a:fld>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Personal Network and Mobility</a:t>
            </a:r>
            <a:endParaRPr lang="en-US" dirty="0"/>
          </a:p>
        </p:txBody>
      </p:sp>
      <p:sp>
        <p:nvSpPr>
          <p:cNvPr id="3" name="Content Placeholder 2"/>
          <p:cNvSpPr>
            <a:spLocks noGrp="1"/>
          </p:cNvSpPr>
          <p:nvPr>
            <p:ph idx="1"/>
          </p:nvPr>
        </p:nvSpPr>
        <p:spPr/>
        <p:txBody>
          <a:bodyPr/>
          <a:lstStyle/>
          <a:p>
            <a:r>
              <a:rPr lang="en-US" sz="2200" dirty="0" smtClean="0"/>
              <a:t>When a </a:t>
            </a:r>
            <a:r>
              <a:rPr lang="en-US" sz="2200" dirty="0" smtClean="0">
                <a:solidFill>
                  <a:srgbClr val="00B050"/>
                </a:solidFill>
              </a:rPr>
              <a:t>user moves </a:t>
            </a:r>
            <a:r>
              <a:rPr lang="en-US" sz="2200" dirty="0" smtClean="0"/>
              <a:t>from place to place, the </a:t>
            </a:r>
            <a:r>
              <a:rPr lang="en-US" sz="2200" dirty="0" smtClean="0">
                <a:solidFill>
                  <a:srgbClr val="00B050"/>
                </a:solidFill>
              </a:rPr>
              <a:t>physical components </a:t>
            </a:r>
            <a:r>
              <a:rPr lang="en-US" sz="2200" dirty="0" smtClean="0"/>
              <a:t>of the Personal Network might </a:t>
            </a:r>
            <a:r>
              <a:rPr lang="en-US" sz="2200" dirty="0" smtClean="0">
                <a:solidFill>
                  <a:srgbClr val="00B050"/>
                </a:solidFill>
              </a:rPr>
              <a:t>change</a:t>
            </a:r>
          </a:p>
          <a:p>
            <a:pPr lvl="1"/>
            <a:r>
              <a:rPr lang="en-US" sz="2000" dirty="0" smtClean="0"/>
              <a:t>The projector or display at the office is great</a:t>
            </a:r>
          </a:p>
          <a:p>
            <a:pPr lvl="1"/>
            <a:r>
              <a:rPr lang="en-US" sz="2000" dirty="0" smtClean="0"/>
              <a:t>The projector or display at a customer site is not so great</a:t>
            </a:r>
          </a:p>
          <a:p>
            <a:r>
              <a:rPr lang="en-US" sz="2200" dirty="0" smtClean="0"/>
              <a:t>Though physical components might change, the </a:t>
            </a:r>
            <a:r>
              <a:rPr lang="en-US" sz="2200" dirty="0" smtClean="0">
                <a:solidFill>
                  <a:srgbClr val="00B050"/>
                </a:solidFill>
              </a:rPr>
              <a:t>interaction and experience should be consistent</a:t>
            </a:r>
            <a:r>
              <a:rPr lang="en-US" sz="2200" dirty="0" smtClean="0"/>
              <a:t>; there should only be an enhanced or degraded performance based on the quality of the components</a:t>
            </a:r>
          </a:p>
          <a:p>
            <a:r>
              <a:rPr lang="en-US" sz="2200" dirty="0" smtClean="0"/>
              <a:t>Different applications used for any kind of communication, whether it is within a Personal Network or a Internet network, is referred to as an </a:t>
            </a:r>
            <a:r>
              <a:rPr lang="en-US" sz="2200" dirty="0" smtClean="0">
                <a:solidFill>
                  <a:srgbClr val="00B050"/>
                </a:solidFill>
              </a:rPr>
              <a:t>“Application Set”</a:t>
            </a:r>
          </a:p>
        </p:txBody>
      </p:sp>
      <p:sp>
        <p:nvSpPr>
          <p:cNvPr id="4" name="Date Placeholder 3"/>
          <p:cNvSpPr>
            <a:spLocks noGrp="1"/>
          </p:cNvSpPr>
          <p:nvPr>
            <p:ph type="dt" sz="half" idx="10"/>
          </p:nvPr>
        </p:nvSpPr>
        <p:spPr/>
        <p:txBody>
          <a:bodyPr/>
          <a:lstStyle/>
          <a:p>
            <a:r>
              <a:rPr lang="en-US" smtClean="0"/>
              <a:t>ITU-T Workshop on Accessibility</a:t>
            </a:r>
            <a:br>
              <a:rPr lang="en-US" smtClean="0"/>
            </a:br>
            <a:r>
              <a:rPr lang="en-US" smtClean="0"/>
              <a:t>Geneva, 2 November 2009</a:t>
            </a:r>
            <a:endParaRPr lang="en-US"/>
          </a:p>
        </p:txBody>
      </p:sp>
      <p:sp>
        <p:nvSpPr>
          <p:cNvPr id="5" name="Slide Number Placeholder 4"/>
          <p:cNvSpPr>
            <a:spLocks noGrp="1"/>
          </p:cNvSpPr>
          <p:nvPr>
            <p:ph type="sldNum" sz="quarter" idx="11"/>
          </p:nvPr>
        </p:nvSpPr>
        <p:spPr/>
        <p:txBody>
          <a:bodyPr/>
          <a:lstStyle/>
          <a:p>
            <a:fld id="{5CED96DC-0292-42A5-B87D-613766BF062A}" type="slidenum">
              <a:rPr lang="en-US" smtClean="0"/>
              <a:pPr/>
              <a:t>29</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Are We Re-Inventing the Wheel?</a:t>
            </a:r>
            <a:endParaRPr lang="en-US" dirty="0"/>
          </a:p>
        </p:txBody>
      </p:sp>
      <p:sp>
        <p:nvSpPr>
          <p:cNvPr id="3" name="Content Placeholder 2"/>
          <p:cNvSpPr>
            <a:spLocks noGrp="1"/>
          </p:cNvSpPr>
          <p:nvPr>
            <p:ph idx="1"/>
          </p:nvPr>
        </p:nvSpPr>
        <p:spPr>
          <a:xfrm>
            <a:off x="4929190" y="1600200"/>
            <a:ext cx="3757610" cy="4525963"/>
          </a:xfrm>
        </p:spPr>
        <p:txBody>
          <a:bodyPr/>
          <a:lstStyle/>
          <a:p>
            <a:r>
              <a:rPr lang="en-US" sz="1600" dirty="0" smtClean="0"/>
              <a:t>We are not re-inventing the wheel, but we do aim to </a:t>
            </a:r>
            <a:r>
              <a:rPr lang="en-US" sz="1600" dirty="0" smtClean="0">
                <a:solidFill>
                  <a:srgbClr val="00B050"/>
                </a:solidFill>
              </a:rPr>
              <a:t>improve upon it</a:t>
            </a:r>
            <a:r>
              <a:rPr lang="en-US" sz="1600" dirty="0" smtClean="0"/>
              <a:t>.</a:t>
            </a:r>
            <a:endParaRPr lang="en-US" sz="1600" dirty="0" smtClean="0"/>
          </a:p>
          <a:p>
            <a:endParaRPr lang="en-US" sz="1600" dirty="0" smtClean="0"/>
          </a:p>
          <a:p>
            <a:r>
              <a:rPr lang="en-US" sz="1600" dirty="0" smtClean="0"/>
              <a:t>Advances in technology require us to think about what we have today to see whether it </a:t>
            </a:r>
            <a:r>
              <a:rPr lang="en-US" sz="1600" dirty="0" smtClean="0">
                <a:solidFill>
                  <a:srgbClr val="00B050"/>
                </a:solidFill>
              </a:rPr>
              <a:t>makes sense</a:t>
            </a:r>
            <a:r>
              <a:rPr lang="en-US" sz="1600" dirty="0" smtClean="0">
                <a:solidFill>
                  <a:srgbClr val="FFC000"/>
                </a:solidFill>
              </a:rPr>
              <a:t> </a:t>
            </a:r>
            <a:r>
              <a:rPr lang="en-US" sz="1600" dirty="0" smtClean="0"/>
              <a:t>for the future.</a:t>
            </a:r>
          </a:p>
          <a:p>
            <a:pPr>
              <a:buNone/>
            </a:pPr>
            <a:endParaRPr lang="en-US" sz="1600" dirty="0" smtClean="0"/>
          </a:p>
          <a:p>
            <a:r>
              <a:rPr lang="en-US" sz="1600" dirty="0" smtClean="0">
                <a:solidFill>
                  <a:srgbClr val="00B050"/>
                </a:solidFill>
              </a:rPr>
              <a:t>Technology is always changing.</a:t>
            </a:r>
          </a:p>
          <a:p>
            <a:endParaRPr lang="en-US" sz="1600" dirty="0" smtClean="0"/>
          </a:p>
          <a:p>
            <a:r>
              <a:rPr lang="en-US" sz="1600" dirty="0" smtClean="0"/>
              <a:t>We decided that today’s systems are simply not designed for the more </a:t>
            </a:r>
            <a:r>
              <a:rPr lang="en-US" sz="1600" dirty="0" smtClean="0">
                <a:solidFill>
                  <a:srgbClr val="00B050"/>
                </a:solidFill>
              </a:rPr>
              <a:t>advanced capabilities</a:t>
            </a:r>
            <a:r>
              <a:rPr lang="en-US" sz="1600" dirty="0" smtClean="0">
                <a:solidFill>
                  <a:srgbClr val="FFC000"/>
                </a:solidFill>
              </a:rPr>
              <a:t> </a:t>
            </a:r>
            <a:r>
              <a:rPr lang="en-US" sz="1600" dirty="0" smtClean="0"/>
              <a:t>that we want to enable.</a:t>
            </a:r>
          </a:p>
          <a:p>
            <a:endParaRPr lang="en-US" sz="1600" dirty="0"/>
          </a:p>
        </p:txBody>
      </p:sp>
      <p:sp>
        <p:nvSpPr>
          <p:cNvPr id="4" name="Date Placeholder 3"/>
          <p:cNvSpPr>
            <a:spLocks noGrp="1"/>
          </p:cNvSpPr>
          <p:nvPr>
            <p:ph type="dt" sz="half" idx="10"/>
          </p:nvPr>
        </p:nvSpPr>
        <p:spPr/>
        <p:txBody>
          <a:bodyPr/>
          <a:lstStyle/>
          <a:p>
            <a:r>
              <a:rPr lang="en-US" smtClean="0"/>
              <a:t>ITU-T Workshop on Accessibility</a:t>
            </a:r>
            <a:br>
              <a:rPr lang="en-US" smtClean="0"/>
            </a:br>
            <a:r>
              <a:rPr lang="en-US" smtClean="0"/>
              <a:t>Geneva, 2 November 2009</a:t>
            </a:r>
            <a:endParaRPr lang="en-US"/>
          </a:p>
        </p:txBody>
      </p:sp>
      <p:sp>
        <p:nvSpPr>
          <p:cNvPr id="5" name="Slide Number Placeholder 4"/>
          <p:cNvSpPr>
            <a:spLocks noGrp="1"/>
          </p:cNvSpPr>
          <p:nvPr>
            <p:ph type="sldNum" sz="quarter" idx="11"/>
          </p:nvPr>
        </p:nvSpPr>
        <p:spPr/>
        <p:txBody>
          <a:bodyPr/>
          <a:lstStyle/>
          <a:p>
            <a:fld id="{5CED96DC-0292-42A5-B87D-613766BF062A}" type="slidenum">
              <a:rPr lang="en-US" smtClean="0"/>
              <a:pPr/>
              <a:t>3</a:t>
            </a:fld>
            <a:endParaRPr lang="en-US"/>
          </a:p>
        </p:txBody>
      </p:sp>
      <p:pic>
        <p:nvPicPr>
          <p:cNvPr id="6" name="Picture 2" descr="http://pixdaus.com/pics/mGHxbyZG91Df.jpg"/>
          <p:cNvPicPr>
            <a:picLocks noChangeAspect="1" noChangeArrowheads="1"/>
          </p:cNvPicPr>
          <p:nvPr/>
        </p:nvPicPr>
        <p:blipFill>
          <a:blip r:embed="rId2" cstate="print"/>
          <a:srcRect l="20033" t="16901" r="10518"/>
          <a:stretch>
            <a:fillRect/>
          </a:stretch>
        </p:blipFill>
        <p:spPr bwMode="auto">
          <a:xfrm>
            <a:off x="428596" y="2214554"/>
            <a:ext cx="3962400" cy="337185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Important Concepts</a:t>
            </a:r>
            <a:endParaRPr lang="en-US" dirty="0"/>
          </a:p>
        </p:txBody>
      </p:sp>
      <p:sp>
        <p:nvSpPr>
          <p:cNvPr id="3" name="Content Placeholder 2"/>
          <p:cNvSpPr>
            <a:spLocks noGrp="1"/>
          </p:cNvSpPr>
          <p:nvPr>
            <p:ph idx="1"/>
          </p:nvPr>
        </p:nvSpPr>
        <p:spPr/>
        <p:txBody>
          <a:bodyPr/>
          <a:lstStyle/>
          <a:p>
            <a:r>
              <a:rPr lang="en-US" sz="2000" dirty="0" smtClean="0">
                <a:solidFill>
                  <a:srgbClr val="00B050"/>
                </a:solidFill>
              </a:rPr>
              <a:t>Event notification framework </a:t>
            </a:r>
            <a:r>
              <a:rPr lang="en-US" sz="2000" dirty="0" smtClean="0"/>
              <a:t>that will allow applications (local or remote) to be notified of certain events</a:t>
            </a:r>
          </a:p>
          <a:p>
            <a:pPr lvl="1"/>
            <a:r>
              <a:rPr lang="en-US" sz="1800" dirty="0" smtClean="0"/>
              <a:t>When a “call” arrives, a “lamp application” may be notified so that it may flash to alert the deaf user of an incoming “call”</a:t>
            </a:r>
          </a:p>
          <a:p>
            <a:pPr lvl="1"/>
            <a:r>
              <a:rPr lang="en-US" sz="1800" dirty="0" smtClean="0"/>
              <a:t>Network-based applications will be made aware of when you arrive home from the office and could turn on soft background music</a:t>
            </a:r>
          </a:p>
          <a:p>
            <a:r>
              <a:rPr lang="en-US" sz="2000" dirty="0" smtClean="0">
                <a:solidFill>
                  <a:srgbClr val="00B050"/>
                </a:solidFill>
              </a:rPr>
              <a:t>Application control interface </a:t>
            </a:r>
            <a:r>
              <a:rPr lang="en-US" sz="2000" dirty="0" smtClean="0"/>
              <a:t>for any application is </a:t>
            </a:r>
            <a:r>
              <a:rPr lang="en-US" sz="2000" dirty="0" smtClean="0">
                <a:solidFill>
                  <a:srgbClr val="00B050"/>
                </a:solidFill>
              </a:rPr>
              <a:t>“</a:t>
            </a:r>
            <a:r>
              <a:rPr lang="en-US" sz="2000" dirty="0" err="1" smtClean="0">
                <a:solidFill>
                  <a:srgbClr val="00B050"/>
                </a:solidFill>
              </a:rPr>
              <a:t>remotable</a:t>
            </a:r>
            <a:r>
              <a:rPr lang="en-US" sz="2000" dirty="0" smtClean="0">
                <a:solidFill>
                  <a:srgbClr val="00B050"/>
                </a:solidFill>
              </a:rPr>
              <a:t>” </a:t>
            </a:r>
            <a:r>
              <a:rPr lang="en-US" sz="2000" dirty="0" smtClean="0"/>
              <a:t>to any other suitable display</a:t>
            </a:r>
          </a:p>
          <a:p>
            <a:pPr lvl="1"/>
            <a:r>
              <a:rPr lang="en-US" sz="1800" dirty="0" smtClean="0"/>
              <a:t>This is envisaged as being implemented via XHTML</a:t>
            </a:r>
          </a:p>
          <a:p>
            <a:pPr lvl="1"/>
            <a:r>
              <a:rPr lang="en-US" sz="1800" dirty="0" smtClean="0"/>
              <a:t>One should be able to control the TV from the container or control a video projection system from a PC, as examples</a:t>
            </a:r>
          </a:p>
        </p:txBody>
      </p:sp>
      <p:sp>
        <p:nvSpPr>
          <p:cNvPr id="4" name="Date Placeholder 3"/>
          <p:cNvSpPr>
            <a:spLocks noGrp="1"/>
          </p:cNvSpPr>
          <p:nvPr>
            <p:ph type="dt" sz="half" idx="10"/>
          </p:nvPr>
        </p:nvSpPr>
        <p:spPr/>
        <p:txBody>
          <a:bodyPr/>
          <a:lstStyle/>
          <a:p>
            <a:r>
              <a:rPr lang="en-US" smtClean="0"/>
              <a:t>ITU-T Workshop on Accessibility</a:t>
            </a:r>
            <a:br>
              <a:rPr lang="en-US" smtClean="0"/>
            </a:br>
            <a:r>
              <a:rPr lang="en-US" smtClean="0"/>
              <a:t>Geneva, 2 November 2009</a:t>
            </a:r>
            <a:endParaRPr lang="en-US"/>
          </a:p>
        </p:txBody>
      </p:sp>
      <p:sp>
        <p:nvSpPr>
          <p:cNvPr id="5" name="Slide Number Placeholder 4"/>
          <p:cNvSpPr>
            <a:spLocks noGrp="1"/>
          </p:cNvSpPr>
          <p:nvPr>
            <p:ph type="sldNum" sz="quarter" idx="11"/>
          </p:nvPr>
        </p:nvSpPr>
        <p:spPr/>
        <p:txBody>
          <a:bodyPr/>
          <a:lstStyle/>
          <a:p>
            <a:fld id="{5CED96DC-0292-42A5-B87D-613766BF062A}" type="slidenum">
              <a:rPr lang="en-US" smtClean="0"/>
              <a:pPr/>
              <a:t>30</a:t>
            </a:fld>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Protocol</a:t>
            </a:r>
            <a:endParaRPr lang="en-US" dirty="0"/>
          </a:p>
        </p:txBody>
      </p:sp>
      <p:sp>
        <p:nvSpPr>
          <p:cNvPr id="3" name="Content Placeholder 2"/>
          <p:cNvSpPr>
            <a:spLocks noGrp="1"/>
          </p:cNvSpPr>
          <p:nvPr>
            <p:ph idx="1"/>
          </p:nvPr>
        </p:nvSpPr>
        <p:spPr/>
        <p:txBody>
          <a:bodyPr/>
          <a:lstStyle/>
          <a:p>
            <a:r>
              <a:rPr lang="en-US" sz="2400" dirty="0" smtClean="0"/>
              <a:t>It will be </a:t>
            </a:r>
            <a:r>
              <a:rPr lang="en-US" sz="2400" dirty="0" smtClean="0">
                <a:solidFill>
                  <a:srgbClr val="00B050"/>
                </a:solidFill>
              </a:rPr>
              <a:t>different</a:t>
            </a:r>
            <a:r>
              <a:rPr lang="en-US" sz="2400" dirty="0" smtClean="0"/>
              <a:t> than the previous generation</a:t>
            </a:r>
          </a:p>
          <a:p>
            <a:pPr lvl="1"/>
            <a:r>
              <a:rPr lang="en-US" sz="2000" dirty="0" smtClean="0"/>
              <a:t>An interface between applications and the container</a:t>
            </a:r>
          </a:p>
          <a:p>
            <a:pPr lvl="1"/>
            <a:r>
              <a:rPr lang="en-US" sz="2000" dirty="0" smtClean="0"/>
              <a:t>An interface between the container and the network</a:t>
            </a:r>
          </a:p>
          <a:p>
            <a:pPr lvl="1"/>
            <a:r>
              <a:rPr lang="en-US" sz="2000" dirty="0" smtClean="0"/>
              <a:t>ITU will define a core set of applications following a similar design approach, but since the system imposes few constraints, application developers have a lot of flexibility in how they design applications</a:t>
            </a:r>
          </a:p>
          <a:p>
            <a:r>
              <a:rPr lang="en-US" sz="2400" dirty="0" smtClean="0"/>
              <a:t>Protocol will be </a:t>
            </a:r>
            <a:r>
              <a:rPr lang="en-US" sz="2400" dirty="0" smtClean="0">
                <a:solidFill>
                  <a:srgbClr val="00B050"/>
                </a:solidFill>
              </a:rPr>
              <a:t>defined using XML</a:t>
            </a:r>
          </a:p>
          <a:p>
            <a:pPr lvl="1"/>
            <a:r>
              <a:rPr lang="en-US" sz="2000" dirty="0" smtClean="0"/>
              <a:t>Programmers already know how to work with XML</a:t>
            </a:r>
          </a:p>
          <a:p>
            <a:pPr lvl="1"/>
            <a:r>
              <a:rPr lang="en-US" sz="2000" dirty="0" smtClean="0"/>
              <a:t>H.325 will likely use Efficient XML Interchange (EXI) for XML compression (from the W3C)</a:t>
            </a:r>
            <a:r>
              <a:rPr lang="en-US" sz="2000" baseline="30000" dirty="0" smtClean="0"/>
              <a:t>*</a:t>
            </a:r>
          </a:p>
        </p:txBody>
      </p:sp>
      <p:sp>
        <p:nvSpPr>
          <p:cNvPr id="4" name="Date Placeholder 3"/>
          <p:cNvSpPr>
            <a:spLocks noGrp="1"/>
          </p:cNvSpPr>
          <p:nvPr>
            <p:ph type="dt" sz="half" idx="10"/>
          </p:nvPr>
        </p:nvSpPr>
        <p:spPr/>
        <p:txBody>
          <a:bodyPr/>
          <a:lstStyle/>
          <a:p>
            <a:r>
              <a:rPr lang="en-US" smtClean="0"/>
              <a:t>ITU-T Workshop on Accessibility</a:t>
            </a:r>
            <a:br>
              <a:rPr lang="en-US" smtClean="0"/>
            </a:br>
            <a:r>
              <a:rPr lang="en-US" smtClean="0"/>
              <a:t>Geneva, 2 November 2009</a:t>
            </a:r>
            <a:endParaRPr lang="en-US"/>
          </a:p>
        </p:txBody>
      </p:sp>
      <p:sp>
        <p:nvSpPr>
          <p:cNvPr id="5" name="Slide Number Placeholder 4"/>
          <p:cNvSpPr>
            <a:spLocks noGrp="1"/>
          </p:cNvSpPr>
          <p:nvPr>
            <p:ph type="sldNum" sz="quarter" idx="11"/>
          </p:nvPr>
        </p:nvSpPr>
        <p:spPr/>
        <p:txBody>
          <a:bodyPr/>
          <a:lstStyle/>
          <a:p>
            <a:fld id="{5CED96DC-0292-42A5-B87D-613766BF062A}" type="slidenum">
              <a:rPr lang="en-US" smtClean="0"/>
              <a:pPr/>
              <a:t>31</a:t>
            </a:fld>
            <a:endParaRPr lang="en-US"/>
          </a:p>
        </p:txBody>
      </p:sp>
      <p:sp>
        <p:nvSpPr>
          <p:cNvPr id="6" name="TextBox 5"/>
          <p:cNvSpPr txBox="1"/>
          <p:nvPr/>
        </p:nvSpPr>
        <p:spPr>
          <a:xfrm>
            <a:off x="6629400" y="6000768"/>
            <a:ext cx="2362200" cy="307777"/>
          </a:xfrm>
          <a:prstGeom prst="rect">
            <a:avLst/>
          </a:prstGeom>
          <a:noFill/>
        </p:spPr>
        <p:txBody>
          <a:bodyPr wrap="square" rtlCol="0">
            <a:spAutoFit/>
          </a:bodyPr>
          <a:lstStyle/>
          <a:p>
            <a:r>
              <a:rPr lang="en-US" sz="1400" dirty="0" smtClean="0">
                <a:solidFill>
                  <a:schemeClr val="bg2"/>
                </a:solidFill>
                <a:latin typeface="+mn-lt"/>
              </a:rPr>
              <a:t>* Still under discussion</a:t>
            </a:r>
            <a:endParaRPr lang="en-US" sz="2400" dirty="0">
              <a:solidFill>
                <a:schemeClr val="bg2"/>
              </a:solidFill>
              <a:latin typeface="+mn-l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Issues with Existing Systems</a:t>
            </a:r>
            <a:endParaRPr lang="en-US" dirty="0"/>
          </a:p>
        </p:txBody>
      </p:sp>
      <p:sp>
        <p:nvSpPr>
          <p:cNvPr id="3" name="Content Placeholder 2"/>
          <p:cNvSpPr>
            <a:spLocks noGrp="1"/>
          </p:cNvSpPr>
          <p:nvPr>
            <p:ph idx="1"/>
          </p:nvPr>
        </p:nvSpPr>
        <p:spPr/>
        <p:txBody>
          <a:bodyPr/>
          <a:lstStyle/>
          <a:p>
            <a:r>
              <a:rPr lang="en-US" sz="2800" dirty="0" smtClean="0"/>
              <a:t>Hard to introduce new </a:t>
            </a:r>
            <a:r>
              <a:rPr lang="en-US" sz="2800" dirty="0" smtClean="0"/>
              <a:t>functionality</a:t>
            </a:r>
          </a:p>
          <a:p>
            <a:r>
              <a:rPr lang="en-US" sz="2800" dirty="0" smtClean="0"/>
              <a:t>No </a:t>
            </a:r>
            <a:r>
              <a:rPr lang="en-US" sz="2800" dirty="0" smtClean="0"/>
              <a:t>standard way to introduce new applications</a:t>
            </a:r>
          </a:p>
          <a:p>
            <a:r>
              <a:rPr lang="en-US" sz="2800" dirty="0" smtClean="0"/>
              <a:t>Accessibility issues were not considered from the </a:t>
            </a:r>
            <a:r>
              <a:rPr lang="en-US" sz="2800" dirty="0" smtClean="0"/>
              <a:t>outset</a:t>
            </a:r>
          </a:p>
          <a:p>
            <a:r>
              <a:rPr lang="en-US" sz="2800" dirty="0" smtClean="0"/>
              <a:t>Most importantly, existing multimedia systems were solely focused on voice and video communication; we wish to broaden the scope of what H.325 encompasses</a:t>
            </a:r>
            <a:endParaRPr lang="en-US" sz="2800" dirty="0"/>
          </a:p>
        </p:txBody>
      </p:sp>
      <p:sp>
        <p:nvSpPr>
          <p:cNvPr id="4" name="Date Placeholder 3"/>
          <p:cNvSpPr>
            <a:spLocks noGrp="1"/>
          </p:cNvSpPr>
          <p:nvPr>
            <p:ph type="dt" sz="half" idx="10"/>
          </p:nvPr>
        </p:nvSpPr>
        <p:spPr/>
        <p:txBody>
          <a:bodyPr/>
          <a:lstStyle/>
          <a:p>
            <a:r>
              <a:rPr lang="en-US" smtClean="0"/>
              <a:t>ITU-T Workshop on Accessibility</a:t>
            </a:r>
            <a:br>
              <a:rPr lang="en-US" smtClean="0"/>
            </a:br>
            <a:r>
              <a:rPr lang="en-US" smtClean="0"/>
              <a:t>Geneva, 2 November 2009</a:t>
            </a:r>
            <a:endParaRPr lang="en-US"/>
          </a:p>
        </p:txBody>
      </p:sp>
      <p:sp>
        <p:nvSpPr>
          <p:cNvPr id="5" name="Slide Number Placeholder 4"/>
          <p:cNvSpPr>
            <a:spLocks noGrp="1"/>
          </p:cNvSpPr>
          <p:nvPr>
            <p:ph type="sldNum" sz="quarter" idx="11"/>
          </p:nvPr>
        </p:nvSpPr>
        <p:spPr/>
        <p:txBody>
          <a:bodyPr/>
          <a:lstStyle/>
          <a:p>
            <a:fld id="{5CED96DC-0292-42A5-B87D-613766BF062A}" type="slidenum">
              <a:rPr lang="en-US" smtClean="0"/>
              <a:pPr/>
              <a:t>4</a:t>
            </a:fld>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Re-Thinking Multimedia Communication</a:t>
            </a:r>
            <a:endParaRPr lang="en-US" dirty="0"/>
          </a:p>
        </p:txBody>
      </p:sp>
      <p:sp>
        <p:nvSpPr>
          <p:cNvPr id="3" name="Content Placeholder 2"/>
          <p:cNvSpPr>
            <a:spLocks noGrp="1"/>
          </p:cNvSpPr>
          <p:nvPr>
            <p:ph idx="1"/>
          </p:nvPr>
        </p:nvSpPr>
        <p:spPr/>
        <p:txBody>
          <a:bodyPr/>
          <a:lstStyle/>
          <a:p>
            <a:r>
              <a:rPr lang="en-US" dirty="0" smtClean="0"/>
              <a:t>We want to create a </a:t>
            </a:r>
            <a:r>
              <a:rPr lang="en-US" dirty="0" smtClean="0">
                <a:solidFill>
                  <a:srgbClr val="00B050"/>
                </a:solidFill>
              </a:rPr>
              <a:t>platform</a:t>
            </a:r>
            <a:r>
              <a:rPr lang="en-US" dirty="0" smtClean="0"/>
              <a:t> that would enable all kinds of new </a:t>
            </a:r>
            <a:r>
              <a:rPr lang="en-US" dirty="0" smtClean="0">
                <a:solidFill>
                  <a:srgbClr val="00B050"/>
                </a:solidFill>
              </a:rPr>
              <a:t>applications</a:t>
            </a:r>
          </a:p>
          <a:p>
            <a:r>
              <a:rPr lang="en-US" dirty="0" smtClean="0"/>
              <a:t>We want to enable users to use any number of </a:t>
            </a:r>
            <a:r>
              <a:rPr lang="en-US" dirty="0" smtClean="0">
                <a:solidFill>
                  <a:srgbClr val="00B050"/>
                </a:solidFill>
              </a:rPr>
              <a:t>different devices</a:t>
            </a:r>
          </a:p>
          <a:p>
            <a:r>
              <a:rPr lang="en-US" dirty="0" smtClean="0"/>
              <a:t>It’s </a:t>
            </a:r>
            <a:r>
              <a:rPr lang="en-US" dirty="0" smtClean="0">
                <a:solidFill>
                  <a:srgbClr val="00B050"/>
                </a:solidFill>
              </a:rPr>
              <a:t>not</a:t>
            </a:r>
            <a:r>
              <a:rPr lang="en-US" dirty="0" smtClean="0"/>
              <a:t> necessarily a </a:t>
            </a:r>
            <a:r>
              <a:rPr lang="en-US" dirty="0" smtClean="0">
                <a:solidFill>
                  <a:srgbClr val="00B050"/>
                </a:solidFill>
              </a:rPr>
              <a:t>“phone”</a:t>
            </a:r>
          </a:p>
          <a:p>
            <a:r>
              <a:rPr lang="en-US" dirty="0" smtClean="0"/>
              <a:t>We want to enable </a:t>
            </a:r>
            <a:r>
              <a:rPr lang="en-US" dirty="0" smtClean="0">
                <a:solidFill>
                  <a:srgbClr val="00B050"/>
                </a:solidFill>
              </a:rPr>
              <a:t>mobility</a:t>
            </a:r>
          </a:p>
          <a:p>
            <a:r>
              <a:rPr lang="en-US" dirty="0" smtClean="0"/>
              <a:t>We will consider </a:t>
            </a:r>
            <a:r>
              <a:rPr lang="en-US" dirty="0" smtClean="0">
                <a:solidFill>
                  <a:srgbClr val="00B050"/>
                </a:solidFill>
              </a:rPr>
              <a:t>accessibility</a:t>
            </a:r>
            <a:r>
              <a:rPr lang="en-US" dirty="0" smtClean="0"/>
              <a:t> issues</a:t>
            </a:r>
            <a:endParaRPr lang="en-US" dirty="0"/>
          </a:p>
        </p:txBody>
      </p:sp>
      <p:sp>
        <p:nvSpPr>
          <p:cNvPr id="4" name="Date Placeholder 3"/>
          <p:cNvSpPr>
            <a:spLocks noGrp="1"/>
          </p:cNvSpPr>
          <p:nvPr>
            <p:ph type="dt" sz="half" idx="10"/>
          </p:nvPr>
        </p:nvSpPr>
        <p:spPr/>
        <p:txBody>
          <a:bodyPr/>
          <a:lstStyle/>
          <a:p>
            <a:r>
              <a:rPr lang="en-US" smtClean="0"/>
              <a:t>ITU-T Workshop on Accessibility</a:t>
            </a:r>
            <a:br>
              <a:rPr lang="en-US" smtClean="0"/>
            </a:br>
            <a:r>
              <a:rPr lang="en-US" smtClean="0"/>
              <a:t>Geneva, 2 November 2009</a:t>
            </a:r>
            <a:endParaRPr lang="en-US"/>
          </a:p>
        </p:txBody>
      </p:sp>
      <p:sp>
        <p:nvSpPr>
          <p:cNvPr id="5" name="Slide Number Placeholder 4"/>
          <p:cNvSpPr>
            <a:spLocks noGrp="1"/>
          </p:cNvSpPr>
          <p:nvPr>
            <p:ph type="sldNum" sz="quarter" idx="11"/>
          </p:nvPr>
        </p:nvSpPr>
        <p:spPr/>
        <p:txBody>
          <a:bodyPr/>
          <a:lstStyle/>
          <a:p>
            <a:fld id="{5CED96DC-0292-42A5-B87D-613766BF062A}" type="slidenum">
              <a:rPr lang="en-US" smtClean="0"/>
              <a:pPr/>
              <a:t>5</a:t>
            </a:fld>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 Want Applications!</a:t>
            </a:r>
            <a:endParaRPr lang="en-US" dirty="0"/>
          </a:p>
        </p:txBody>
      </p:sp>
      <p:sp>
        <p:nvSpPr>
          <p:cNvPr id="3" name="Content Placeholder 2"/>
          <p:cNvSpPr>
            <a:spLocks noGrp="1"/>
          </p:cNvSpPr>
          <p:nvPr>
            <p:ph idx="1"/>
          </p:nvPr>
        </p:nvSpPr>
        <p:spPr/>
        <p:txBody>
          <a:bodyPr/>
          <a:lstStyle/>
          <a:p>
            <a:r>
              <a:rPr lang="en-US" sz="2400" dirty="0" smtClean="0"/>
              <a:t>Voice</a:t>
            </a:r>
          </a:p>
          <a:p>
            <a:r>
              <a:rPr lang="en-US" sz="2400" dirty="0" smtClean="0"/>
              <a:t>Video</a:t>
            </a:r>
          </a:p>
          <a:p>
            <a:r>
              <a:rPr lang="en-US" sz="2400" dirty="0" smtClean="0"/>
              <a:t>Text (IM and RTT)</a:t>
            </a:r>
          </a:p>
          <a:p>
            <a:r>
              <a:rPr lang="en-US" sz="2400" dirty="0" smtClean="0"/>
              <a:t>Application sharing</a:t>
            </a:r>
          </a:p>
          <a:p>
            <a:r>
              <a:rPr lang="en-US" sz="2400" dirty="0" err="1" smtClean="0"/>
              <a:t>Whiteboarding</a:t>
            </a:r>
            <a:endParaRPr lang="en-US" sz="2400" dirty="0" smtClean="0"/>
          </a:p>
          <a:p>
            <a:r>
              <a:rPr lang="en-US" sz="2400" dirty="0" smtClean="0"/>
              <a:t>File transfer</a:t>
            </a:r>
          </a:p>
          <a:p>
            <a:r>
              <a:rPr lang="en-US" sz="2400" dirty="0" smtClean="0"/>
              <a:t>Video streaming</a:t>
            </a:r>
          </a:p>
          <a:p>
            <a:r>
              <a:rPr lang="en-US" sz="2400" dirty="0" smtClean="0"/>
              <a:t>Video games</a:t>
            </a:r>
          </a:p>
          <a:p>
            <a:r>
              <a:rPr lang="en-US" sz="2400" dirty="0" smtClean="0"/>
              <a:t>Streaming audio</a:t>
            </a:r>
            <a:r>
              <a:rPr lang="en-US" sz="1800" dirty="0" smtClean="0"/>
              <a:t> (e.g., Internet radio)</a:t>
            </a:r>
            <a:endParaRPr lang="en-US" sz="2400" dirty="0" smtClean="0"/>
          </a:p>
          <a:p>
            <a:r>
              <a:rPr lang="en-US" sz="2400" dirty="0" smtClean="0"/>
              <a:t>Flashing lights for the deaf</a:t>
            </a:r>
          </a:p>
        </p:txBody>
      </p:sp>
      <p:sp>
        <p:nvSpPr>
          <p:cNvPr id="4" name="Date Placeholder 3"/>
          <p:cNvSpPr>
            <a:spLocks noGrp="1"/>
          </p:cNvSpPr>
          <p:nvPr>
            <p:ph type="dt" sz="half" idx="10"/>
          </p:nvPr>
        </p:nvSpPr>
        <p:spPr/>
        <p:txBody>
          <a:bodyPr/>
          <a:lstStyle/>
          <a:p>
            <a:r>
              <a:rPr lang="en-US" smtClean="0"/>
              <a:t>ITU-T Workshop on Accessibility</a:t>
            </a:r>
            <a:br>
              <a:rPr lang="en-US" smtClean="0"/>
            </a:br>
            <a:r>
              <a:rPr lang="en-US" smtClean="0"/>
              <a:t>Geneva, 2 November 2009</a:t>
            </a:r>
            <a:endParaRPr lang="en-US"/>
          </a:p>
        </p:txBody>
      </p:sp>
      <p:sp>
        <p:nvSpPr>
          <p:cNvPr id="5" name="Slide Number Placeholder 4"/>
          <p:cNvSpPr>
            <a:spLocks noGrp="1"/>
          </p:cNvSpPr>
          <p:nvPr>
            <p:ph type="sldNum" sz="quarter" idx="11"/>
          </p:nvPr>
        </p:nvSpPr>
        <p:spPr/>
        <p:txBody>
          <a:bodyPr/>
          <a:lstStyle/>
          <a:p>
            <a:fld id="{5CED96DC-0292-42A5-B87D-613766BF062A}" type="slidenum">
              <a:rPr lang="en-US" smtClean="0"/>
              <a:pPr/>
              <a:t>6</a:t>
            </a:fld>
            <a:endParaRPr lang="en-US"/>
          </a:p>
        </p:txBody>
      </p:sp>
      <p:pic>
        <p:nvPicPr>
          <p:cNvPr id="7" name="Picture 7" descr="C:\Users\paulej\Desktop\fiber.png"/>
          <p:cNvPicPr>
            <a:picLocks noChangeAspect="1" noChangeArrowheads="1"/>
          </p:cNvPicPr>
          <p:nvPr/>
        </p:nvPicPr>
        <p:blipFill>
          <a:blip r:embed="rId2" cstate="print"/>
          <a:srcRect/>
          <a:stretch>
            <a:fillRect/>
          </a:stretch>
        </p:blipFill>
        <p:spPr bwMode="auto">
          <a:xfrm>
            <a:off x="3424269" y="2160608"/>
            <a:ext cx="5648325" cy="4197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AMS Will..</a:t>
            </a:r>
            <a:endParaRPr lang="en-US" dirty="0"/>
          </a:p>
        </p:txBody>
      </p:sp>
      <p:sp>
        <p:nvSpPr>
          <p:cNvPr id="3" name="Content Placeholder 2"/>
          <p:cNvSpPr>
            <a:spLocks noGrp="1"/>
          </p:cNvSpPr>
          <p:nvPr>
            <p:ph idx="1"/>
          </p:nvPr>
        </p:nvSpPr>
        <p:spPr/>
        <p:txBody>
          <a:bodyPr/>
          <a:lstStyle/>
          <a:p>
            <a:r>
              <a:rPr lang="en-US" sz="3000" dirty="0" smtClean="0"/>
              <a:t>Be a </a:t>
            </a:r>
            <a:r>
              <a:rPr lang="en-US" sz="3000" dirty="0" smtClean="0">
                <a:solidFill>
                  <a:srgbClr val="00B050"/>
                </a:solidFill>
              </a:rPr>
              <a:t>new and different</a:t>
            </a:r>
            <a:r>
              <a:rPr lang="en-US" sz="3000" dirty="0" smtClean="0"/>
              <a:t> </a:t>
            </a:r>
            <a:br>
              <a:rPr lang="en-US" sz="3000" dirty="0" smtClean="0"/>
            </a:br>
            <a:r>
              <a:rPr lang="en-US" sz="3000" dirty="0" smtClean="0"/>
              <a:t>multimedia system</a:t>
            </a:r>
          </a:p>
          <a:p>
            <a:r>
              <a:rPr lang="en-US" sz="3000" dirty="0" smtClean="0">
                <a:solidFill>
                  <a:srgbClr val="00B050"/>
                </a:solidFill>
              </a:rPr>
              <a:t>Not be just a Voice</a:t>
            </a:r>
            <a:r>
              <a:rPr lang="en-US" sz="3000" dirty="0" smtClean="0">
                <a:solidFill>
                  <a:srgbClr val="FFC000"/>
                </a:solidFill>
              </a:rPr>
              <a:t> </a:t>
            </a:r>
            <a:r>
              <a:rPr lang="en-US" sz="3000" dirty="0" smtClean="0"/>
              <a:t>over IP system</a:t>
            </a:r>
          </a:p>
          <a:p>
            <a:r>
              <a:rPr lang="en-US" sz="3000" dirty="0" smtClean="0">
                <a:solidFill>
                  <a:srgbClr val="00B050"/>
                </a:solidFill>
              </a:rPr>
              <a:t>Enable a union of physically separate devices</a:t>
            </a:r>
            <a:r>
              <a:rPr lang="en-US" sz="3000" dirty="0" smtClean="0"/>
              <a:t>, like a desk phone, mobile phone, or LCD panel on the wall</a:t>
            </a:r>
          </a:p>
          <a:p>
            <a:r>
              <a:rPr lang="en-US" sz="3000" dirty="0" smtClean="0">
                <a:solidFill>
                  <a:srgbClr val="00B050"/>
                </a:solidFill>
              </a:rPr>
              <a:t>Enable multiple applications</a:t>
            </a:r>
            <a:r>
              <a:rPr lang="en-US" sz="3000" dirty="0" smtClean="0">
                <a:solidFill>
                  <a:srgbClr val="FFC000"/>
                </a:solidFill>
              </a:rPr>
              <a:t> </a:t>
            </a:r>
            <a:r>
              <a:rPr lang="en-US" sz="3000" dirty="0" smtClean="0"/>
              <a:t>to work together in order to deliver a rich communication experience</a:t>
            </a:r>
          </a:p>
        </p:txBody>
      </p:sp>
      <p:sp>
        <p:nvSpPr>
          <p:cNvPr id="4" name="Date Placeholder 3"/>
          <p:cNvSpPr>
            <a:spLocks noGrp="1"/>
          </p:cNvSpPr>
          <p:nvPr>
            <p:ph type="dt" sz="half" idx="10"/>
          </p:nvPr>
        </p:nvSpPr>
        <p:spPr/>
        <p:txBody>
          <a:bodyPr/>
          <a:lstStyle/>
          <a:p>
            <a:r>
              <a:rPr lang="en-US" smtClean="0"/>
              <a:t>ITU-T Workshop on Accessibility</a:t>
            </a:r>
            <a:br>
              <a:rPr lang="en-US" smtClean="0"/>
            </a:br>
            <a:r>
              <a:rPr lang="en-US" smtClean="0"/>
              <a:t>Geneva, 2 November 2009</a:t>
            </a:r>
            <a:endParaRPr lang="en-US"/>
          </a:p>
        </p:txBody>
      </p:sp>
      <p:sp>
        <p:nvSpPr>
          <p:cNvPr id="5" name="Slide Number Placeholder 4"/>
          <p:cNvSpPr>
            <a:spLocks noGrp="1"/>
          </p:cNvSpPr>
          <p:nvPr>
            <p:ph type="sldNum" sz="quarter" idx="11"/>
          </p:nvPr>
        </p:nvSpPr>
        <p:spPr/>
        <p:txBody>
          <a:bodyPr/>
          <a:lstStyle/>
          <a:p>
            <a:fld id="{5CED96DC-0292-42A5-B87D-613766BF062A}" type="slidenum">
              <a:rPr lang="en-US" smtClean="0"/>
              <a:pPr/>
              <a:t>7</a:t>
            </a:fld>
            <a:endParaRPr lang="en-US"/>
          </a:p>
        </p:txBody>
      </p:sp>
      <p:pic>
        <p:nvPicPr>
          <p:cNvPr id="6" name="Picture 3" descr="C:\Users\paulej\AppData\Local\Microsoft\Windows\Temporary Internet Files\Content.IE5\A34G4MXX\MCj04396040000[1].png"/>
          <p:cNvPicPr>
            <a:picLocks noChangeAspect="1" noChangeArrowheads="1"/>
          </p:cNvPicPr>
          <p:nvPr/>
        </p:nvPicPr>
        <p:blipFill>
          <a:blip r:embed="rId2" cstate="print"/>
          <a:srcRect/>
          <a:stretch>
            <a:fillRect/>
          </a:stretch>
        </p:blipFill>
        <p:spPr bwMode="auto">
          <a:xfrm>
            <a:off x="7086600" y="785794"/>
            <a:ext cx="1905000" cy="190500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00240"/>
            <a:ext cx="9144000" cy="1143000"/>
          </a:xfrm>
        </p:spPr>
        <p:txBody>
          <a:bodyPr/>
          <a:lstStyle/>
          <a:p>
            <a:r>
              <a:rPr lang="en-US" dirty="0" smtClean="0"/>
              <a:t>Imagine…</a:t>
            </a:r>
            <a:endParaRPr lang="en-US" dirty="0"/>
          </a:p>
        </p:txBody>
      </p:sp>
      <p:sp>
        <p:nvSpPr>
          <p:cNvPr id="4" name="Date Placeholder 3"/>
          <p:cNvSpPr>
            <a:spLocks noGrp="1"/>
          </p:cNvSpPr>
          <p:nvPr>
            <p:ph type="dt" sz="half" idx="10"/>
          </p:nvPr>
        </p:nvSpPr>
        <p:spPr/>
        <p:txBody>
          <a:bodyPr/>
          <a:lstStyle/>
          <a:p>
            <a:r>
              <a:rPr lang="en-US" smtClean="0"/>
              <a:t>ITU-T Workshop on Accessibility</a:t>
            </a:r>
            <a:br>
              <a:rPr lang="en-US" smtClean="0"/>
            </a:br>
            <a:r>
              <a:rPr lang="en-US" smtClean="0"/>
              <a:t>Geneva, 2 November 2009</a:t>
            </a:r>
            <a:endParaRPr lang="en-US"/>
          </a:p>
        </p:txBody>
      </p:sp>
      <p:sp>
        <p:nvSpPr>
          <p:cNvPr id="5" name="Slide Number Placeholder 4"/>
          <p:cNvSpPr>
            <a:spLocks noGrp="1"/>
          </p:cNvSpPr>
          <p:nvPr>
            <p:ph type="sldNum" sz="quarter" idx="11"/>
          </p:nvPr>
        </p:nvSpPr>
        <p:spPr/>
        <p:txBody>
          <a:bodyPr/>
          <a:lstStyle/>
          <a:p>
            <a:fld id="{5CED96DC-0292-42A5-B87D-613766BF062A}" type="slidenum">
              <a:rPr lang="en-US" smtClean="0"/>
              <a:pPr/>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Mobile Content</a:t>
            </a:r>
            <a:endParaRPr lang="en-US" dirty="0"/>
          </a:p>
        </p:txBody>
      </p:sp>
      <p:sp>
        <p:nvSpPr>
          <p:cNvPr id="3" name="Content Placeholder 2"/>
          <p:cNvSpPr>
            <a:spLocks noGrp="1"/>
          </p:cNvSpPr>
          <p:nvPr>
            <p:ph idx="1"/>
          </p:nvPr>
        </p:nvSpPr>
        <p:spPr/>
        <p:txBody>
          <a:bodyPr/>
          <a:lstStyle/>
          <a:p>
            <a:r>
              <a:rPr lang="en-US" dirty="0" smtClean="0"/>
              <a:t>Being able to view this presentation remotely via your mobile device while the presentation is being given and without having to download the content in advance</a:t>
            </a:r>
            <a:endParaRPr lang="en-US" dirty="0"/>
          </a:p>
        </p:txBody>
      </p:sp>
      <p:sp>
        <p:nvSpPr>
          <p:cNvPr id="4" name="Date Placeholder 3"/>
          <p:cNvSpPr>
            <a:spLocks noGrp="1"/>
          </p:cNvSpPr>
          <p:nvPr>
            <p:ph type="dt" sz="half" idx="10"/>
          </p:nvPr>
        </p:nvSpPr>
        <p:spPr/>
        <p:txBody>
          <a:bodyPr/>
          <a:lstStyle/>
          <a:p>
            <a:r>
              <a:rPr lang="en-US" smtClean="0"/>
              <a:t>ITU-T Workshop on Accessibility</a:t>
            </a:r>
            <a:br>
              <a:rPr lang="en-US" smtClean="0"/>
            </a:br>
            <a:r>
              <a:rPr lang="en-US" smtClean="0"/>
              <a:t>Geneva, 2 November 2009</a:t>
            </a:r>
            <a:endParaRPr lang="en-US"/>
          </a:p>
        </p:txBody>
      </p:sp>
      <p:sp>
        <p:nvSpPr>
          <p:cNvPr id="5" name="Slide Number Placeholder 4"/>
          <p:cNvSpPr>
            <a:spLocks noGrp="1"/>
          </p:cNvSpPr>
          <p:nvPr>
            <p:ph type="sldNum" sz="quarter" idx="11"/>
          </p:nvPr>
        </p:nvSpPr>
        <p:spPr/>
        <p:txBody>
          <a:bodyPr/>
          <a:lstStyle/>
          <a:p>
            <a:fld id="{5CED96DC-0292-42A5-B87D-613766BF062A}" type="slidenum">
              <a:rPr lang="en-US" smtClean="0"/>
              <a:pPr/>
              <a:t>9</a:t>
            </a:fld>
            <a:endParaRPr lang="en-US"/>
          </a:p>
        </p:txBody>
      </p:sp>
      <p:pic>
        <p:nvPicPr>
          <p:cNvPr id="392195" name="Picture 3"/>
          <p:cNvPicPr>
            <a:picLocks noChangeAspect="1" noChangeArrowheads="1"/>
          </p:cNvPicPr>
          <p:nvPr/>
        </p:nvPicPr>
        <p:blipFill>
          <a:blip r:embed="rId2" cstate="print"/>
          <a:srcRect/>
          <a:stretch>
            <a:fillRect/>
          </a:stretch>
        </p:blipFill>
        <p:spPr bwMode="auto">
          <a:xfrm>
            <a:off x="5072066" y="4429132"/>
            <a:ext cx="3717008" cy="1962160"/>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ITU-e">
  <a:themeElements>
    <a:clrScheme name="ITU-e 3">
      <a:dk1>
        <a:srgbClr val="000000"/>
      </a:dk1>
      <a:lt1>
        <a:srgbClr val="FFFFFF"/>
      </a:lt1>
      <a:dk2>
        <a:srgbClr val="000000"/>
      </a:dk2>
      <a:lt2>
        <a:srgbClr val="000099"/>
      </a:lt2>
      <a:accent1>
        <a:srgbClr val="FFCC00"/>
      </a:accent1>
      <a:accent2>
        <a:srgbClr val="3333CC"/>
      </a:accent2>
      <a:accent3>
        <a:srgbClr val="FFFFFF"/>
      </a:accent3>
      <a:accent4>
        <a:srgbClr val="000000"/>
      </a:accent4>
      <a:accent5>
        <a:srgbClr val="FFE2AA"/>
      </a:accent5>
      <a:accent6>
        <a:srgbClr val="2D2DB9"/>
      </a:accent6>
      <a:hlink>
        <a:srgbClr val="3399FF"/>
      </a:hlink>
      <a:folHlink>
        <a:srgbClr val="5F5F5F"/>
      </a:folHlink>
    </a:clrScheme>
    <a:fontScheme name="ITU-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ITU-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TU-e 2">
        <a:dk1>
          <a:srgbClr val="000000"/>
        </a:dk1>
        <a:lt1>
          <a:srgbClr val="FFFFFF"/>
        </a:lt1>
        <a:dk2>
          <a:srgbClr val="000000"/>
        </a:dk2>
        <a:lt2>
          <a:srgbClr val="0000FF"/>
        </a:lt2>
        <a:accent1>
          <a:srgbClr val="00CC99"/>
        </a:accent1>
        <a:accent2>
          <a:srgbClr val="3333CC"/>
        </a:accent2>
        <a:accent3>
          <a:srgbClr val="FFFFFF"/>
        </a:accent3>
        <a:accent4>
          <a:srgbClr val="000000"/>
        </a:accent4>
        <a:accent5>
          <a:srgbClr val="AAE2CA"/>
        </a:accent5>
        <a:accent6>
          <a:srgbClr val="2D2DB9"/>
        </a:accent6>
        <a:hlink>
          <a:srgbClr val="3399FF"/>
        </a:hlink>
        <a:folHlink>
          <a:srgbClr val="9999FF"/>
        </a:folHlink>
      </a:clrScheme>
      <a:clrMap bg1="lt1" tx1="dk1" bg2="lt2" tx2="dk2" accent1="accent1" accent2="accent2" accent3="accent3" accent4="accent4" accent5="accent5" accent6="accent6" hlink="hlink" folHlink="folHlink"/>
    </a:extraClrScheme>
    <a:extraClrScheme>
      <a:clrScheme name="ITU-e 3">
        <a:dk1>
          <a:srgbClr val="000000"/>
        </a:dk1>
        <a:lt1>
          <a:srgbClr val="FFFFFF"/>
        </a:lt1>
        <a:dk2>
          <a:srgbClr val="000000"/>
        </a:dk2>
        <a:lt2>
          <a:srgbClr val="000099"/>
        </a:lt2>
        <a:accent1>
          <a:srgbClr val="FFCC00"/>
        </a:accent1>
        <a:accent2>
          <a:srgbClr val="3333CC"/>
        </a:accent2>
        <a:accent3>
          <a:srgbClr val="FFFFFF"/>
        </a:accent3>
        <a:accent4>
          <a:srgbClr val="000000"/>
        </a:accent4>
        <a:accent5>
          <a:srgbClr val="FFE2AA"/>
        </a:accent5>
        <a:accent6>
          <a:srgbClr val="2D2DB9"/>
        </a:accent6>
        <a:hlink>
          <a:srgbClr val="3399FF"/>
        </a:hlink>
        <a:folHlink>
          <a:srgbClr val="5F5F5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ITU-e</Template>
  <TotalTime>1941</TotalTime>
  <Words>1925</Words>
  <Application>Microsoft Office PowerPoint</Application>
  <PresentationFormat>On-screen Show (4:3)</PresentationFormat>
  <Paragraphs>279</Paragraphs>
  <Slides>31</Slides>
  <Notes>1</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ITU-e</vt:lpstr>
      <vt:lpstr>Advanced Multimedia System (AMS)</vt:lpstr>
      <vt:lpstr>What is AMS?</vt:lpstr>
      <vt:lpstr>Are We Re-Inventing the Wheel?</vt:lpstr>
      <vt:lpstr>Key Issues with Existing Systems</vt:lpstr>
      <vt:lpstr>Re-Thinking Multimedia Communication</vt:lpstr>
      <vt:lpstr>We Want Applications!</vt:lpstr>
      <vt:lpstr>AMS Will..</vt:lpstr>
      <vt:lpstr>Imagine…</vt:lpstr>
      <vt:lpstr>Mobile Content</vt:lpstr>
      <vt:lpstr>Mobile Content On any Device</vt:lpstr>
      <vt:lpstr>Enabling Interactive Media</vt:lpstr>
      <vt:lpstr>Improved Productivity</vt:lpstr>
      <vt:lpstr>Freedom to Roam</vt:lpstr>
      <vt:lpstr>A New Architecture</vt:lpstr>
      <vt:lpstr>Concept of the Personal Network</vt:lpstr>
      <vt:lpstr>Personal Network in Brief</vt:lpstr>
      <vt:lpstr>Network Robot / Connected Home</vt:lpstr>
      <vt:lpstr>Accessibility Considerations</vt:lpstr>
      <vt:lpstr>A Simple Vision</vt:lpstr>
      <vt:lpstr>Slide 20</vt:lpstr>
      <vt:lpstr>Technical Details</vt:lpstr>
      <vt:lpstr>More on the Container</vt:lpstr>
      <vt:lpstr>H.325 Terminal Interfaces</vt:lpstr>
      <vt:lpstr>Signaling Between Remote Applications</vt:lpstr>
      <vt:lpstr>The Applications</vt:lpstr>
      <vt:lpstr>More on Applications</vt:lpstr>
      <vt:lpstr>Application Handover</vt:lpstr>
      <vt:lpstr>Network Facilities</vt:lpstr>
      <vt:lpstr>Personal Network and Mobility</vt:lpstr>
      <vt:lpstr>Other Important Concepts</vt:lpstr>
      <vt:lpstr>The Protocol</vt:lpstr>
    </vt:vector>
  </TitlesOfParts>
  <Company>ITU</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International  Telecommunication  Union</dc:title>
  <dc:creator>F. Lambert</dc:creator>
  <cp:lastModifiedBy>Paul E. Jones</cp:lastModifiedBy>
  <cp:revision>317</cp:revision>
  <cp:lastPrinted>2001-11-25T13:41:09Z</cp:lastPrinted>
  <dcterms:created xsi:type="dcterms:W3CDTF">2007-02-20T15:47:31Z</dcterms:created>
  <dcterms:modified xsi:type="dcterms:W3CDTF">2009-10-12T15:01:40Z</dcterms:modified>
</cp:coreProperties>
</file>