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8"/>
  </p:notesMasterIdLst>
  <p:handoutMasterIdLst>
    <p:handoutMasterId r:id="rId39"/>
  </p:handoutMasterIdLst>
  <p:sldIdLst>
    <p:sldId id="256" r:id="rId2"/>
    <p:sldId id="322" r:id="rId3"/>
    <p:sldId id="305" r:id="rId4"/>
    <p:sldId id="300" r:id="rId5"/>
    <p:sldId id="301" r:id="rId6"/>
    <p:sldId id="303" r:id="rId7"/>
    <p:sldId id="306" r:id="rId8"/>
    <p:sldId id="307" r:id="rId9"/>
    <p:sldId id="308" r:id="rId10"/>
    <p:sldId id="309" r:id="rId11"/>
    <p:sldId id="310" r:id="rId12"/>
    <p:sldId id="312" r:id="rId13"/>
    <p:sldId id="314" r:id="rId14"/>
    <p:sldId id="321" r:id="rId15"/>
    <p:sldId id="311" r:id="rId16"/>
    <p:sldId id="287" r:id="rId17"/>
    <p:sldId id="304" r:id="rId18"/>
    <p:sldId id="284" r:id="rId19"/>
    <p:sldId id="285" r:id="rId20"/>
    <p:sldId id="315" r:id="rId21"/>
    <p:sldId id="289" r:id="rId22"/>
    <p:sldId id="286" r:id="rId23"/>
    <p:sldId id="290" r:id="rId24"/>
    <p:sldId id="264" r:id="rId25"/>
    <p:sldId id="265" r:id="rId26"/>
    <p:sldId id="267" r:id="rId27"/>
    <p:sldId id="268" r:id="rId28"/>
    <p:sldId id="293" r:id="rId29"/>
    <p:sldId id="269" r:id="rId30"/>
    <p:sldId id="272" r:id="rId31"/>
    <p:sldId id="270" r:id="rId32"/>
    <p:sldId id="292" r:id="rId33"/>
    <p:sldId id="319" r:id="rId34"/>
    <p:sldId id="294" r:id="rId35"/>
    <p:sldId id="295" r:id="rId36"/>
    <p:sldId id="296" r:id="rId37"/>
  </p:sldIdLst>
  <p:sldSz cx="9144000" cy="6858000" type="screen4x3"/>
  <p:notesSz cx="7313613" cy="95996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9426" autoAdjust="0"/>
    <p:restoredTop sz="94713" autoAdjust="0"/>
  </p:normalViewPr>
  <p:slideViewPr>
    <p:cSldViewPr>
      <p:cViewPr varScale="1">
        <p:scale>
          <a:sx n="87" d="100"/>
          <a:sy n="87" d="100"/>
        </p:scale>
        <p:origin x="-31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notesViewPr>
    <p:cSldViewPr>
      <p:cViewPr varScale="1">
        <p:scale>
          <a:sx n="75" d="100"/>
          <a:sy n="75" d="100"/>
        </p:scale>
        <p:origin x="-1494"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43" tIns="48321" rIns="96643" bIns="48321" numCol="1" anchor="t" anchorCtr="0" compatLnSpc="1">
            <a:prstTxWarp prst="textNoShape">
              <a:avLst/>
            </a:prstTxWarp>
          </a:bodyPr>
          <a:lstStyle>
            <a:lvl1pPr defTabSz="966788">
              <a:defRPr sz="1300"/>
            </a:lvl1pPr>
          </a:lstStyle>
          <a:p>
            <a:pPr>
              <a:defRPr/>
            </a:pPr>
            <a:endParaRPr lang="en-US"/>
          </a:p>
        </p:txBody>
      </p:sp>
      <p:sp>
        <p:nvSpPr>
          <p:cNvPr id="46083" name="Rectangle 3"/>
          <p:cNvSpPr>
            <a:spLocks noGrp="1" noChangeArrowheads="1"/>
          </p:cNvSpPr>
          <p:nvPr>
            <p:ph type="dt" sz="quarter" idx="1"/>
          </p:nvPr>
        </p:nvSpPr>
        <p:spPr bwMode="auto">
          <a:xfrm>
            <a:off x="4143375" y="0"/>
            <a:ext cx="3168650" cy="479425"/>
          </a:xfrm>
          <a:prstGeom prst="rect">
            <a:avLst/>
          </a:prstGeom>
          <a:noFill/>
          <a:ln w="9525">
            <a:noFill/>
            <a:miter lim="800000"/>
            <a:headEnd/>
            <a:tailEnd/>
          </a:ln>
          <a:effectLst/>
        </p:spPr>
        <p:txBody>
          <a:bodyPr vert="horz" wrap="square" lIns="96643" tIns="48321" rIns="96643" bIns="48321" numCol="1" anchor="t" anchorCtr="0" compatLnSpc="1">
            <a:prstTxWarp prst="textNoShape">
              <a:avLst/>
            </a:prstTxWarp>
          </a:bodyPr>
          <a:lstStyle>
            <a:lvl1pPr algn="r" defTabSz="966788">
              <a:defRPr sz="1300"/>
            </a:lvl1pPr>
          </a:lstStyle>
          <a:p>
            <a:pPr>
              <a:defRPr/>
            </a:pPr>
            <a:endParaRPr lang="en-US"/>
          </a:p>
        </p:txBody>
      </p:sp>
      <p:sp>
        <p:nvSpPr>
          <p:cNvPr id="46084" name="Rectangle 4"/>
          <p:cNvSpPr>
            <a:spLocks noGrp="1" noChangeArrowheads="1"/>
          </p:cNvSpPr>
          <p:nvPr>
            <p:ph type="ftr" sz="quarter" idx="2"/>
          </p:nvPr>
        </p:nvSpPr>
        <p:spPr bwMode="auto">
          <a:xfrm>
            <a:off x="0" y="9118600"/>
            <a:ext cx="3168650" cy="479425"/>
          </a:xfrm>
          <a:prstGeom prst="rect">
            <a:avLst/>
          </a:prstGeom>
          <a:noFill/>
          <a:ln w="9525">
            <a:noFill/>
            <a:miter lim="800000"/>
            <a:headEnd/>
            <a:tailEnd/>
          </a:ln>
          <a:effectLst/>
        </p:spPr>
        <p:txBody>
          <a:bodyPr vert="horz" wrap="square" lIns="96643" tIns="48321" rIns="96643" bIns="48321" numCol="1" anchor="b" anchorCtr="0" compatLnSpc="1">
            <a:prstTxWarp prst="textNoShape">
              <a:avLst/>
            </a:prstTxWarp>
          </a:bodyPr>
          <a:lstStyle>
            <a:lvl1pPr defTabSz="966788">
              <a:defRPr sz="1300"/>
            </a:lvl1pPr>
          </a:lstStyle>
          <a:p>
            <a:pPr>
              <a:defRPr/>
            </a:pPr>
            <a:endParaRPr lang="en-US"/>
          </a:p>
        </p:txBody>
      </p:sp>
      <p:sp>
        <p:nvSpPr>
          <p:cNvPr id="46085" name="Rectangle 5"/>
          <p:cNvSpPr>
            <a:spLocks noGrp="1" noChangeArrowheads="1"/>
          </p:cNvSpPr>
          <p:nvPr>
            <p:ph type="sldNum" sz="quarter" idx="3"/>
          </p:nvPr>
        </p:nvSpPr>
        <p:spPr bwMode="auto">
          <a:xfrm>
            <a:off x="4143375" y="9118600"/>
            <a:ext cx="3168650" cy="479425"/>
          </a:xfrm>
          <a:prstGeom prst="rect">
            <a:avLst/>
          </a:prstGeom>
          <a:noFill/>
          <a:ln w="9525">
            <a:noFill/>
            <a:miter lim="800000"/>
            <a:headEnd/>
            <a:tailEnd/>
          </a:ln>
          <a:effectLst/>
        </p:spPr>
        <p:txBody>
          <a:bodyPr vert="horz" wrap="square" lIns="96643" tIns="48321" rIns="96643" bIns="48321" numCol="1" anchor="b" anchorCtr="0" compatLnSpc="1">
            <a:prstTxWarp prst="textNoShape">
              <a:avLst/>
            </a:prstTxWarp>
          </a:bodyPr>
          <a:lstStyle>
            <a:lvl1pPr algn="r" defTabSz="966788">
              <a:defRPr sz="1300"/>
            </a:lvl1pPr>
          </a:lstStyle>
          <a:p>
            <a:pPr>
              <a:defRPr/>
            </a:pPr>
            <a:fld id="{978491C0-2F5E-4EEC-952E-29DB4C498F3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43" tIns="48321" rIns="96643" bIns="48321" numCol="1" anchor="t" anchorCtr="0" compatLnSpc="1">
            <a:prstTxWarp prst="textNoShape">
              <a:avLst/>
            </a:prstTxWarp>
          </a:bodyPr>
          <a:lstStyle>
            <a:lvl1pPr defTabSz="966788">
              <a:defRPr sz="1300"/>
            </a:lvl1pPr>
          </a:lstStyle>
          <a:p>
            <a:pPr>
              <a:defRPr/>
            </a:pPr>
            <a:endParaRPr lang="en-US"/>
          </a:p>
        </p:txBody>
      </p:sp>
      <p:sp>
        <p:nvSpPr>
          <p:cNvPr id="8195" name="Rectangle 3"/>
          <p:cNvSpPr>
            <a:spLocks noGrp="1" noChangeArrowheads="1"/>
          </p:cNvSpPr>
          <p:nvPr>
            <p:ph type="dt" idx="1"/>
          </p:nvPr>
        </p:nvSpPr>
        <p:spPr bwMode="auto">
          <a:xfrm>
            <a:off x="4144963" y="0"/>
            <a:ext cx="3168650" cy="479425"/>
          </a:xfrm>
          <a:prstGeom prst="rect">
            <a:avLst/>
          </a:prstGeom>
          <a:noFill/>
          <a:ln w="9525">
            <a:noFill/>
            <a:miter lim="800000"/>
            <a:headEnd/>
            <a:tailEnd/>
          </a:ln>
          <a:effectLst/>
        </p:spPr>
        <p:txBody>
          <a:bodyPr vert="horz" wrap="square" lIns="96643" tIns="48321" rIns="96643" bIns="48321" numCol="1" anchor="t" anchorCtr="0" compatLnSpc="1">
            <a:prstTxWarp prst="textNoShape">
              <a:avLst/>
            </a:prstTxWarp>
          </a:bodyPr>
          <a:lstStyle>
            <a:lvl1pPr algn="r" defTabSz="966788">
              <a:defRPr sz="130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7300" y="720725"/>
            <a:ext cx="4799013" cy="35988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74725" y="4559300"/>
            <a:ext cx="5364163" cy="4319588"/>
          </a:xfrm>
          <a:prstGeom prst="rect">
            <a:avLst/>
          </a:prstGeom>
          <a:noFill/>
          <a:ln w="9525">
            <a:noFill/>
            <a:miter lim="800000"/>
            <a:headEnd/>
            <a:tailEnd/>
          </a:ln>
          <a:effectLst/>
        </p:spPr>
        <p:txBody>
          <a:bodyPr vert="horz" wrap="square" lIns="96643" tIns="48321" rIns="96643" bIns="483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120188"/>
            <a:ext cx="3168650" cy="479425"/>
          </a:xfrm>
          <a:prstGeom prst="rect">
            <a:avLst/>
          </a:prstGeom>
          <a:noFill/>
          <a:ln w="9525">
            <a:noFill/>
            <a:miter lim="800000"/>
            <a:headEnd/>
            <a:tailEnd/>
          </a:ln>
          <a:effectLst/>
        </p:spPr>
        <p:txBody>
          <a:bodyPr vert="horz" wrap="square" lIns="96643" tIns="48321" rIns="96643" bIns="48321" numCol="1" anchor="b" anchorCtr="0" compatLnSpc="1">
            <a:prstTxWarp prst="textNoShape">
              <a:avLst/>
            </a:prstTxWarp>
          </a:bodyPr>
          <a:lstStyle>
            <a:lvl1pPr defTabSz="966788">
              <a:defRPr sz="1300"/>
            </a:lvl1pPr>
          </a:lstStyle>
          <a:p>
            <a:pPr>
              <a:defRPr/>
            </a:pPr>
            <a:endParaRPr lang="en-US"/>
          </a:p>
        </p:txBody>
      </p:sp>
      <p:sp>
        <p:nvSpPr>
          <p:cNvPr id="8199" name="Rectangle 7"/>
          <p:cNvSpPr>
            <a:spLocks noGrp="1" noChangeArrowheads="1"/>
          </p:cNvSpPr>
          <p:nvPr>
            <p:ph type="sldNum" sz="quarter" idx="5"/>
          </p:nvPr>
        </p:nvSpPr>
        <p:spPr bwMode="auto">
          <a:xfrm>
            <a:off x="4144963" y="9120188"/>
            <a:ext cx="3168650" cy="479425"/>
          </a:xfrm>
          <a:prstGeom prst="rect">
            <a:avLst/>
          </a:prstGeom>
          <a:noFill/>
          <a:ln w="9525">
            <a:noFill/>
            <a:miter lim="800000"/>
            <a:headEnd/>
            <a:tailEnd/>
          </a:ln>
          <a:effectLst/>
        </p:spPr>
        <p:txBody>
          <a:bodyPr vert="horz" wrap="square" lIns="96643" tIns="48321" rIns="96643" bIns="48321" numCol="1" anchor="b" anchorCtr="0" compatLnSpc="1">
            <a:prstTxWarp prst="textNoShape">
              <a:avLst/>
            </a:prstTxWarp>
          </a:bodyPr>
          <a:lstStyle>
            <a:lvl1pPr algn="r" defTabSz="966788">
              <a:defRPr sz="1300"/>
            </a:lvl1pPr>
          </a:lstStyle>
          <a:p>
            <a:pPr>
              <a:defRPr/>
            </a:pPr>
            <a:fld id="{1F94F7B3-FED7-4E16-B9DA-D55BFE5B62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4800600" y="304800"/>
            <a:ext cx="3810000" cy="823913"/>
          </a:xfrm>
          <a:prstGeom prst="rect">
            <a:avLst/>
          </a:prstGeom>
          <a:noFill/>
          <a:ln w="9525">
            <a:noFill/>
            <a:miter lim="800000"/>
            <a:headEnd/>
            <a:tailEnd/>
          </a:ln>
          <a:effectLst/>
        </p:spPr>
        <p:txBody>
          <a:bodyPr>
            <a:spAutoFit/>
          </a:bodyPr>
          <a:lstStyle/>
          <a:p>
            <a:pPr algn="ctr">
              <a:spcBef>
                <a:spcPct val="50000"/>
              </a:spcBef>
              <a:defRPr/>
            </a:pPr>
            <a:r>
              <a:rPr lang="en-US" sz="4800" b="1">
                <a:solidFill>
                  <a:srgbClr val="0066CC"/>
                </a:solidFill>
                <a:latin typeface="Verdana" pitchFamily="34" charset="0"/>
              </a:rPr>
              <a:t>Packetizer</a:t>
            </a:r>
            <a:endParaRPr lang="en-US" sz="1000">
              <a:solidFill>
                <a:srgbClr val="0066CC"/>
              </a:solidFill>
              <a:latin typeface="Verdana" pitchFamily="34" charset="0"/>
            </a:endParaRPr>
          </a:p>
        </p:txBody>
      </p:sp>
      <p:pic>
        <p:nvPicPr>
          <p:cNvPr id="5" name="Picture 14" descr="packetizer_splash2"/>
          <p:cNvPicPr>
            <a:picLocks noChangeAspect="1" noChangeArrowheads="1"/>
          </p:cNvPicPr>
          <p:nvPr/>
        </p:nvPicPr>
        <p:blipFill>
          <a:blip r:embed="rId2"/>
          <a:srcRect/>
          <a:stretch>
            <a:fillRect/>
          </a:stretch>
        </p:blipFill>
        <p:spPr bwMode="auto">
          <a:xfrm>
            <a:off x="4114800" y="304800"/>
            <a:ext cx="736600" cy="914400"/>
          </a:xfrm>
          <a:prstGeom prst="rect">
            <a:avLst/>
          </a:prstGeom>
          <a:noFill/>
          <a:ln w="9525">
            <a:noFill/>
            <a:miter lim="800000"/>
            <a:headEnd/>
            <a:tailEnd/>
          </a:ln>
        </p:spPr>
      </p:pic>
      <p:sp>
        <p:nvSpPr>
          <p:cNvPr id="6" name="Text Box 15"/>
          <p:cNvSpPr txBox="1">
            <a:spLocks noChangeArrowheads="1"/>
          </p:cNvSpPr>
          <p:nvPr/>
        </p:nvSpPr>
        <p:spPr bwMode="auto">
          <a:xfrm>
            <a:off x="8382000" y="304800"/>
            <a:ext cx="381000" cy="336550"/>
          </a:xfrm>
          <a:prstGeom prst="rect">
            <a:avLst/>
          </a:prstGeom>
          <a:noFill/>
          <a:ln w="9525">
            <a:noFill/>
            <a:miter lim="800000"/>
            <a:headEnd/>
            <a:tailEnd/>
          </a:ln>
          <a:effectLst/>
        </p:spPr>
        <p:txBody>
          <a:bodyPr>
            <a:spAutoFit/>
          </a:bodyPr>
          <a:lstStyle/>
          <a:p>
            <a:pPr>
              <a:spcBef>
                <a:spcPct val="50000"/>
              </a:spcBef>
              <a:defRPr/>
            </a:pPr>
            <a:r>
              <a:rPr lang="en-US" sz="1600" b="1">
                <a:solidFill>
                  <a:srgbClr val="0066CC"/>
                </a:solidFill>
                <a:latin typeface="Verdana" pitchFamily="34" charset="0"/>
              </a:rPr>
              <a:t>®</a:t>
            </a:r>
          </a:p>
        </p:txBody>
      </p:sp>
      <p:sp>
        <p:nvSpPr>
          <p:cNvPr id="7" name="Text Box 18"/>
          <p:cNvSpPr txBox="1">
            <a:spLocks noChangeArrowheads="1"/>
          </p:cNvSpPr>
          <p:nvPr/>
        </p:nvSpPr>
        <p:spPr bwMode="auto">
          <a:xfrm>
            <a:off x="0" y="6581775"/>
            <a:ext cx="1066800" cy="228600"/>
          </a:xfrm>
          <a:prstGeom prst="rect">
            <a:avLst/>
          </a:prstGeom>
          <a:noFill/>
          <a:ln w="9525">
            <a:noFill/>
            <a:miter lim="800000"/>
            <a:headEnd/>
            <a:tailEnd/>
          </a:ln>
          <a:effectLst/>
        </p:spPr>
        <p:txBody>
          <a:bodyPr>
            <a:spAutoFit/>
          </a:bodyPr>
          <a:lstStyle/>
          <a:p>
            <a:pPr>
              <a:spcBef>
                <a:spcPct val="50000"/>
              </a:spcBef>
              <a:defRPr/>
            </a:pPr>
            <a:r>
              <a:rPr lang="en-US" sz="900">
                <a:solidFill>
                  <a:srgbClr val="0066CC"/>
                </a:solidFill>
              </a:rPr>
              <a:t>Copyright © 2007</a:t>
            </a:r>
          </a:p>
        </p:txBody>
      </p:sp>
      <p:sp>
        <p:nvSpPr>
          <p:cNvPr id="16386" name="Rectangle 2"/>
          <p:cNvSpPr>
            <a:spLocks noGrp="1" noChangeArrowheads="1"/>
          </p:cNvSpPr>
          <p:nvPr>
            <p:ph type="ctrTitle"/>
          </p:nvPr>
        </p:nvSpPr>
        <p:spPr>
          <a:xfrm>
            <a:off x="685800" y="2286000"/>
            <a:ext cx="7772400" cy="1143000"/>
          </a:xfrm>
        </p:spPr>
        <p:txBody>
          <a:bodyPr/>
          <a:lstStyle>
            <a:lvl1pPr algn="ctr">
              <a:defRPr/>
            </a:lvl1pPr>
          </a:lstStyle>
          <a:p>
            <a:r>
              <a:rPr lang="en-US"/>
              <a:t>Click to edit Master title style</a:t>
            </a:r>
          </a:p>
        </p:txBody>
      </p:sp>
      <p:sp>
        <p:nvSpPr>
          <p:cNvPr id="1638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05" name="Rectangle 1045"/>
          <p:cNvSpPr>
            <a:spLocks noChangeArrowheads="1"/>
          </p:cNvSpPr>
          <p:nvPr/>
        </p:nvSpPr>
        <p:spPr bwMode="auto">
          <a:xfrm>
            <a:off x="0" y="6629400"/>
            <a:ext cx="9144000" cy="228600"/>
          </a:xfrm>
          <a:prstGeom prst="rect">
            <a:avLst/>
          </a:prstGeom>
          <a:solidFill>
            <a:srgbClr val="0066CC"/>
          </a:solidFill>
          <a:ln w="9525">
            <a:noFill/>
            <a:miter lim="800000"/>
            <a:headEnd/>
            <a:tailEnd/>
          </a:ln>
          <a:effectLst/>
        </p:spPr>
        <p:txBody>
          <a:bodyPr wrap="none" anchor="ctr"/>
          <a:lstStyle/>
          <a:p>
            <a:pPr>
              <a:defRPr/>
            </a:pPr>
            <a:endParaRPr lang="en-US"/>
          </a:p>
        </p:txBody>
      </p:sp>
      <p:sp>
        <p:nvSpPr>
          <p:cNvPr id="1027"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Text Box 10"/>
          <p:cNvSpPr txBox="1">
            <a:spLocks noChangeArrowheads="1"/>
          </p:cNvSpPr>
          <p:nvPr/>
        </p:nvSpPr>
        <p:spPr bwMode="auto">
          <a:xfrm>
            <a:off x="0" y="6613525"/>
            <a:ext cx="1828800" cy="244475"/>
          </a:xfrm>
          <a:prstGeom prst="rect">
            <a:avLst/>
          </a:prstGeom>
          <a:noFill/>
          <a:ln w="9525">
            <a:noFill/>
            <a:miter lim="800000"/>
            <a:headEnd/>
            <a:tailEnd/>
          </a:ln>
          <a:effectLst/>
        </p:spPr>
        <p:txBody>
          <a:bodyPr>
            <a:spAutoFit/>
          </a:bodyPr>
          <a:lstStyle/>
          <a:p>
            <a:pPr algn="r">
              <a:spcBef>
                <a:spcPct val="50000"/>
              </a:spcBef>
              <a:defRPr/>
            </a:pPr>
            <a:r>
              <a:rPr lang="en-US" sz="1000" b="1">
                <a:solidFill>
                  <a:schemeClr val="bg1"/>
                </a:solidFill>
                <a:latin typeface="Verdana" pitchFamily="34" charset="0"/>
              </a:rPr>
              <a:t>www.packetizer.com</a:t>
            </a:r>
          </a:p>
        </p:txBody>
      </p:sp>
      <p:sp>
        <p:nvSpPr>
          <p:cNvPr id="1036" name="Text Box 12"/>
          <p:cNvSpPr txBox="1">
            <a:spLocks noChangeArrowheads="1"/>
          </p:cNvSpPr>
          <p:nvPr/>
        </p:nvSpPr>
        <p:spPr bwMode="auto">
          <a:xfrm>
            <a:off x="8610600" y="6616700"/>
            <a:ext cx="457200" cy="244475"/>
          </a:xfrm>
          <a:prstGeom prst="rect">
            <a:avLst/>
          </a:prstGeom>
          <a:noFill/>
          <a:ln w="9525">
            <a:noFill/>
            <a:miter lim="800000"/>
            <a:headEnd/>
            <a:tailEnd/>
          </a:ln>
          <a:effectLst/>
        </p:spPr>
        <p:txBody>
          <a:bodyPr>
            <a:spAutoFit/>
          </a:bodyPr>
          <a:lstStyle/>
          <a:p>
            <a:pPr>
              <a:spcBef>
                <a:spcPct val="50000"/>
              </a:spcBef>
              <a:defRPr/>
            </a:pPr>
            <a:fld id="{A8C6CF9A-8488-412C-A5C9-C54557F0F357}" type="slidenum">
              <a:rPr lang="en-US" sz="1000">
                <a:solidFill>
                  <a:schemeClr val="bg1"/>
                </a:solidFill>
                <a:latin typeface="Verdana" pitchFamily="34" charset="0"/>
              </a:rPr>
              <a:pPr>
                <a:spcBef>
                  <a:spcPct val="50000"/>
                </a:spcBef>
                <a:defRPr/>
              </a:pPr>
              <a:t>‹#›</a:t>
            </a:fld>
            <a:endParaRPr lang="en-US" sz="1000">
              <a:solidFill>
                <a:schemeClr val="bg1"/>
              </a:solidFill>
              <a:latin typeface="Verdana" pitchFamily="34" charset="0"/>
            </a:endParaRPr>
          </a:p>
        </p:txBody>
      </p:sp>
      <p:sp>
        <p:nvSpPr>
          <p:cNvPr id="1037" name="Text Box 13"/>
          <p:cNvSpPr txBox="1">
            <a:spLocks noChangeArrowheads="1"/>
          </p:cNvSpPr>
          <p:nvPr/>
        </p:nvSpPr>
        <p:spPr bwMode="auto">
          <a:xfrm>
            <a:off x="6846888" y="120650"/>
            <a:ext cx="1828800" cy="396875"/>
          </a:xfrm>
          <a:prstGeom prst="rect">
            <a:avLst/>
          </a:prstGeom>
          <a:noFill/>
          <a:ln w="9525">
            <a:noFill/>
            <a:miter lim="800000"/>
            <a:headEnd/>
            <a:tailEnd/>
          </a:ln>
          <a:effectLst/>
        </p:spPr>
        <p:txBody>
          <a:bodyPr>
            <a:spAutoFit/>
          </a:bodyPr>
          <a:lstStyle/>
          <a:p>
            <a:pPr algn="r">
              <a:spcBef>
                <a:spcPct val="50000"/>
              </a:spcBef>
              <a:defRPr/>
            </a:pPr>
            <a:r>
              <a:rPr lang="en-US" sz="2000" b="1">
                <a:solidFill>
                  <a:srgbClr val="0066CC"/>
                </a:solidFill>
                <a:latin typeface="Verdana" pitchFamily="34" charset="0"/>
              </a:rPr>
              <a:t>Packetizer</a:t>
            </a:r>
            <a:endParaRPr lang="en-US" sz="400">
              <a:solidFill>
                <a:srgbClr val="0066CC"/>
              </a:solidFill>
              <a:latin typeface="Verdana" pitchFamily="34" charset="0"/>
            </a:endParaRPr>
          </a:p>
        </p:txBody>
      </p:sp>
      <p:sp>
        <p:nvSpPr>
          <p:cNvPr id="1041" name="Text Box 17"/>
          <p:cNvSpPr txBox="1">
            <a:spLocks noChangeArrowheads="1"/>
          </p:cNvSpPr>
          <p:nvPr/>
        </p:nvSpPr>
        <p:spPr bwMode="auto">
          <a:xfrm>
            <a:off x="8480425" y="82550"/>
            <a:ext cx="381000" cy="214313"/>
          </a:xfrm>
          <a:prstGeom prst="rect">
            <a:avLst/>
          </a:prstGeom>
          <a:noFill/>
          <a:ln w="9525">
            <a:noFill/>
            <a:miter lim="800000"/>
            <a:headEnd/>
            <a:tailEnd/>
          </a:ln>
          <a:effectLst/>
        </p:spPr>
        <p:txBody>
          <a:bodyPr>
            <a:spAutoFit/>
          </a:bodyPr>
          <a:lstStyle/>
          <a:p>
            <a:pPr>
              <a:spcBef>
                <a:spcPct val="50000"/>
              </a:spcBef>
              <a:defRPr/>
            </a:pPr>
            <a:r>
              <a:rPr lang="en-US" sz="800" b="1">
                <a:solidFill>
                  <a:srgbClr val="0066CC"/>
                </a:solidFill>
                <a:latin typeface="Verdana" pitchFamily="34" charset="0"/>
              </a:rPr>
              <a:t>®</a:t>
            </a:r>
          </a:p>
        </p:txBody>
      </p:sp>
      <p:pic>
        <p:nvPicPr>
          <p:cNvPr id="1033" name="Picture 18" descr="packetizer_splash2"/>
          <p:cNvPicPr>
            <a:picLocks noChangeAspect="1" noChangeArrowheads="1"/>
          </p:cNvPicPr>
          <p:nvPr/>
        </p:nvPicPr>
        <p:blipFill>
          <a:blip r:embed="rId13"/>
          <a:srcRect/>
          <a:stretch>
            <a:fillRect/>
          </a:stretch>
        </p:blipFill>
        <p:spPr bwMode="auto">
          <a:xfrm>
            <a:off x="6827838" y="171450"/>
            <a:ext cx="244475" cy="304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4400">
          <a:solidFill>
            <a:srgbClr val="0066CC"/>
          </a:solidFill>
          <a:latin typeface="+mj-lt"/>
          <a:ea typeface="+mj-ea"/>
          <a:cs typeface="+mj-cs"/>
        </a:defRPr>
      </a:lvl1pPr>
      <a:lvl2pPr algn="l" rtl="0" eaLnBrk="0" fontAlgn="base" hangingPunct="0">
        <a:spcBef>
          <a:spcPct val="0"/>
        </a:spcBef>
        <a:spcAft>
          <a:spcPct val="0"/>
        </a:spcAft>
        <a:defRPr sz="4400">
          <a:solidFill>
            <a:srgbClr val="0066CC"/>
          </a:solidFill>
          <a:latin typeface="Times New Roman" pitchFamily="18" charset="0"/>
        </a:defRPr>
      </a:lvl2pPr>
      <a:lvl3pPr algn="l" rtl="0" eaLnBrk="0" fontAlgn="base" hangingPunct="0">
        <a:spcBef>
          <a:spcPct val="0"/>
        </a:spcBef>
        <a:spcAft>
          <a:spcPct val="0"/>
        </a:spcAft>
        <a:defRPr sz="4400">
          <a:solidFill>
            <a:srgbClr val="0066CC"/>
          </a:solidFill>
          <a:latin typeface="Times New Roman" pitchFamily="18" charset="0"/>
        </a:defRPr>
      </a:lvl3pPr>
      <a:lvl4pPr algn="l" rtl="0" eaLnBrk="0" fontAlgn="base" hangingPunct="0">
        <a:spcBef>
          <a:spcPct val="0"/>
        </a:spcBef>
        <a:spcAft>
          <a:spcPct val="0"/>
        </a:spcAft>
        <a:defRPr sz="4400">
          <a:solidFill>
            <a:srgbClr val="0066CC"/>
          </a:solidFill>
          <a:latin typeface="Times New Roman" pitchFamily="18" charset="0"/>
        </a:defRPr>
      </a:lvl4pPr>
      <a:lvl5pPr algn="l" rtl="0" eaLnBrk="0" fontAlgn="base" hangingPunct="0">
        <a:spcBef>
          <a:spcPct val="0"/>
        </a:spcBef>
        <a:spcAft>
          <a:spcPct val="0"/>
        </a:spcAft>
        <a:defRPr sz="4400">
          <a:solidFill>
            <a:srgbClr val="0066CC"/>
          </a:solidFill>
          <a:latin typeface="Times New Roman" pitchFamily="18" charset="0"/>
        </a:defRPr>
      </a:lvl5pPr>
      <a:lvl6pPr marL="457200" algn="l" rtl="0" fontAlgn="base">
        <a:spcBef>
          <a:spcPct val="0"/>
        </a:spcBef>
        <a:spcAft>
          <a:spcPct val="0"/>
        </a:spcAft>
        <a:defRPr sz="4400">
          <a:solidFill>
            <a:srgbClr val="0066CC"/>
          </a:solidFill>
          <a:latin typeface="Times New Roman" pitchFamily="18" charset="0"/>
        </a:defRPr>
      </a:lvl6pPr>
      <a:lvl7pPr marL="914400" algn="l" rtl="0" fontAlgn="base">
        <a:spcBef>
          <a:spcPct val="0"/>
        </a:spcBef>
        <a:spcAft>
          <a:spcPct val="0"/>
        </a:spcAft>
        <a:defRPr sz="4400">
          <a:solidFill>
            <a:srgbClr val="0066CC"/>
          </a:solidFill>
          <a:latin typeface="Times New Roman" pitchFamily="18" charset="0"/>
        </a:defRPr>
      </a:lvl7pPr>
      <a:lvl8pPr marL="1371600" algn="l" rtl="0" fontAlgn="base">
        <a:spcBef>
          <a:spcPct val="0"/>
        </a:spcBef>
        <a:spcAft>
          <a:spcPct val="0"/>
        </a:spcAft>
        <a:defRPr sz="4400">
          <a:solidFill>
            <a:srgbClr val="0066CC"/>
          </a:solidFill>
          <a:latin typeface="Times New Roman" pitchFamily="18" charset="0"/>
        </a:defRPr>
      </a:lvl8pPr>
      <a:lvl9pPr marL="1828800" algn="l" rtl="0" fontAlgn="base">
        <a:spcBef>
          <a:spcPct val="0"/>
        </a:spcBef>
        <a:spcAft>
          <a:spcPct val="0"/>
        </a:spcAft>
        <a:defRPr sz="4400">
          <a:solidFill>
            <a:srgbClr val="0066CC"/>
          </a:solidFill>
          <a:latin typeface="Times New Roman" pitchFamily="18" charset="0"/>
        </a:defRPr>
      </a:lvl9pPr>
    </p:titleStyle>
    <p:bodyStyle>
      <a:lvl1pPr marL="342900" indent="-342900" algn="l" rtl="0" eaLnBrk="0" fontAlgn="base" hangingPunct="0">
        <a:spcBef>
          <a:spcPct val="20000"/>
        </a:spcBef>
        <a:spcAft>
          <a:spcPct val="0"/>
        </a:spcAft>
        <a:buClr>
          <a:srgbClr val="0066CC"/>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CC"/>
        </a:buClr>
        <a:buChar char="–"/>
        <a:defRPr sz="2800">
          <a:solidFill>
            <a:schemeClr val="tx1"/>
          </a:solidFill>
          <a:latin typeface="+mn-lt"/>
        </a:defRPr>
      </a:lvl2pPr>
      <a:lvl3pPr marL="1143000" indent="-228600" algn="l" rtl="0" eaLnBrk="0" fontAlgn="base" hangingPunct="0">
        <a:spcBef>
          <a:spcPct val="20000"/>
        </a:spcBef>
        <a:spcAft>
          <a:spcPct val="0"/>
        </a:spcAft>
        <a:buClr>
          <a:srgbClr val="0066CC"/>
        </a:buClr>
        <a:buChar char="•"/>
        <a:defRPr sz="2400">
          <a:solidFill>
            <a:schemeClr val="tx1"/>
          </a:solidFill>
          <a:latin typeface="+mn-lt"/>
        </a:defRPr>
      </a:lvl3pPr>
      <a:lvl4pPr marL="1600200" indent="-228600" algn="l" rtl="0" eaLnBrk="0" fontAlgn="base" hangingPunct="0">
        <a:spcBef>
          <a:spcPct val="20000"/>
        </a:spcBef>
        <a:spcAft>
          <a:spcPct val="0"/>
        </a:spcAft>
        <a:buClr>
          <a:srgbClr val="0066CC"/>
        </a:buClr>
        <a:buChar char="–"/>
        <a:defRPr sz="2000">
          <a:solidFill>
            <a:schemeClr val="tx1"/>
          </a:solidFill>
          <a:latin typeface="+mn-lt"/>
        </a:defRPr>
      </a:lvl4pPr>
      <a:lvl5pPr marL="2057400" indent="-228600" algn="l" rtl="0" eaLnBrk="0" fontAlgn="base" hangingPunct="0">
        <a:spcBef>
          <a:spcPct val="20000"/>
        </a:spcBef>
        <a:spcAft>
          <a:spcPct val="0"/>
        </a:spcAft>
        <a:buClr>
          <a:srgbClr val="0066CC"/>
        </a:buClr>
        <a:buChar char="»"/>
        <a:defRPr sz="2000">
          <a:solidFill>
            <a:schemeClr val="tx1"/>
          </a:solidFill>
          <a:latin typeface="+mn-lt"/>
        </a:defRPr>
      </a:lvl5pPr>
      <a:lvl6pPr marL="2514600" indent="-228600" algn="l" rtl="0" fontAlgn="base">
        <a:spcBef>
          <a:spcPct val="20000"/>
        </a:spcBef>
        <a:spcAft>
          <a:spcPct val="0"/>
        </a:spcAft>
        <a:buClr>
          <a:srgbClr val="0066CC"/>
        </a:buClr>
        <a:buChar char="»"/>
        <a:defRPr sz="2000">
          <a:solidFill>
            <a:schemeClr val="tx1"/>
          </a:solidFill>
          <a:latin typeface="+mn-lt"/>
        </a:defRPr>
      </a:lvl6pPr>
      <a:lvl7pPr marL="2971800" indent="-228600" algn="l" rtl="0" fontAlgn="base">
        <a:spcBef>
          <a:spcPct val="20000"/>
        </a:spcBef>
        <a:spcAft>
          <a:spcPct val="0"/>
        </a:spcAft>
        <a:buClr>
          <a:srgbClr val="0066CC"/>
        </a:buClr>
        <a:buChar char="»"/>
        <a:defRPr sz="2000">
          <a:solidFill>
            <a:schemeClr val="tx1"/>
          </a:solidFill>
          <a:latin typeface="+mn-lt"/>
        </a:defRPr>
      </a:lvl7pPr>
      <a:lvl8pPr marL="3429000" indent="-228600" algn="l" rtl="0" fontAlgn="base">
        <a:spcBef>
          <a:spcPct val="20000"/>
        </a:spcBef>
        <a:spcAft>
          <a:spcPct val="0"/>
        </a:spcAft>
        <a:buClr>
          <a:srgbClr val="0066CC"/>
        </a:buClr>
        <a:buChar char="»"/>
        <a:defRPr sz="2000">
          <a:solidFill>
            <a:schemeClr val="tx1"/>
          </a:solidFill>
          <a:latin typeface="+mn-lt"/>
        </a:defRPr>
      </a:lvl8pPr>
      <a:lvl9pPr marL="3886200" indent="-228600" algn="l" rtl="0" fontAlgn="base">
        <a:spcBef>
          <a:spcPct val="20000"/>
        </a:spcBef>
        <a:spcAft>
          <a:spcPct val="0"/>
        </a:spcAft>
        <a:buClr>
          <a:srgbClr val="0066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2.jpe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3.png"/><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15.png"/><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000" dirty="0" smtClean="0"/>
              <a:t>A Concept for the Advanced Multimedia System (AMS)</a:t>
            </a:r>
          </a:p>
        </p:txBody>
      </p:sp>
      <p:sp>
        <p:nvSpPr>
          <p:cNvPr id="3075" name="Rectangle 3"/>
          <p:cNvSpPr>
            <a:spLocks noGrp="1" noChangeArrowheads="1"/>
          </p:cNvSpPr>
          <p:nvPr>
            <p:ph type="subTitle" idx="1"/>
          </p:nvPr>
        </p:nvSpPr>
        <p:spPr/>
        <p:txBody>
          <a:bodyPr/>
          <a:lstStyle/>
          <a:p>
            <a:pPr eaLnBrk="1" hangingPunct="1"/>
            <a:r>
              <a:rPr lang="en-US" dirty="0" smtClean="0"/>
              <a:t>Paul E. Jones</a:t>
            </a:r>
          </a:p>
          <a:p>
            <a:pPr eaLnBrk="1" hangingPunct="1"/>
            <a:r>
              <a:rPr lang="en-US" sz="2400" dirty="0" err="1" smtClean="0"/>
              <a:t>Rapporteur</a:t>
            </a:r>
            <a:r>
              <a:rPr lang="en-US" sz="2400" dirty="0" smtClean="0"/>
              <a:t> ITU-T Q12/16</a:t>
            </a:r>
          </a:p>
          <a:p>
            <a:pPr eaLnBrk="1" hangingPunct="1"/>
            <a:endParaRPr lang="en-US" sz="1800" dirty="0" smtClean="0"/>
          </a:p>
          <a:p>
            <a:pPr eaLnBrk="1" hangingPunct="1"/>
            <a:r>
              <a:rPr lang="en-US" sz="1600" dirty="0" smtClean="0"/>
              <a:t>July 30, 2007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Imagine…</a:t>
            </a:r>
          </a:p>
        </p:txBody>
      </p:sp>
      <p:sp>
        <p:nvSpPr>
          <p:cNvPr id="12291" name="Text Box 4"/>
          <p:cNvSpPr txBox="1">
            <a:spLocks noChangeArrowheads="1"/>
          </p:cNvSpPr>
          <p:nvPr/>
        </p:nvSpPr>
        <p:spPr bwMode="auto">
          <a:xfrm>
            <a:off x="838200" y="2514600"/>
            <a:ext cx="7315200" cy="1554163"/>
          </a:xfrm>
          <a:prstGeom prst="rect">
            <a:avLst/>
          </a:prstGeom>
          <a:noFill/>
          <a:ln w="9525">
            <a:noFill/>
            <a:miter lim="800000"/>
            <a:headEnd/>
            <a:tailEnd/>
          </a:ln>
        </p:spPr>
        <p:txBody>
          <a:bodyPr>
            <a:spAutoFit/>
          </a:bodyPr>
          <a:lstStyle/>
          <a:p>
            <a:pPr algn="ctr">
              <a:spcBef>
                <a:spcPct val="50000"/>
              </a:spcBef>
            </a:pPr>
            <a:r>
              <a:rPr lang="en-US" sz="3200"/>
              <a:t>Being able to use your phone to </a:t>
            </a:r>
            <a:r>
              <a:rPr lang="en-US" sz="3200">
                <a:solidFill>
                  <a:srgbClr val="33CC33"/>
                </a:solidFill>
              </a:rPr>
              <a:t>turn any flat panel LCD screen into your video display</a:t>
            </a:r>
            <a:r>
              <a:rPr lang="en-US" sz="3200"/>
              <a:t> device</a:t>
            </a:r>
          </a:p>
        </p:txBody>
      </p:sp>
      <p:pic>
        <p:nvPicPr>
          <p:cNvPr id="12292" name="Picture 6" descr="20060104-LGTV"/>
          <p:cNvPicPr>
            <a:picLocks noChangeAspect="1" noChangeArrowheads="1"/>
          </p:cNvPicPr>
          <p:nvPr/>
        </p:nvPicPr>
        <p:blipFill>
          <a:blip r:embed="rId2"/>
          <a:srcRect/>
          <a:stretch>
            <a:fillRect/>
          </a:stretch>
        </p:blipFill>
        <p:spPr bwMode="auto">
          <a:xfrm>
            <a:off x="5943600" y="4495800"/>
            <a:ext cx="1227138" cy="15192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Imagine…</a:t>
            </a:r>
          </a:p>
        </p:txBody>
      </p:sp>
      <p:sp>
        <p:nvSpPr>
          <p:cNvPr id="13315" name="Text Box 4"/>
          <p:cNvSpPr txBox="1">
            <a:spLocks noChangeArrowheads="1"/>
          </p:cNvSpPr>
          <p:nvPr/>
        </p:nvSpPr>
        <p:spPr bwMode="auto">
          <a:xfrm>
            <a:off x="838200" y="2514600"/>
            <a:ext cx="7315200" cy="2528888"/>
          </a:xfrm>
          <a:prstGeom prst="rect">
            <a:avLst/>
          </a:prstGeom>
          <a:noFill/>
          <a:ln w="9525">
            <a:noFill/>
            <a:miter lim="800000"/>
            <a:headEnd/>
            <a:tailEnd/>
          </a:ln>
        </p:spPr>
        <p:txBody>
          <a:bodyPr>
            <a:spAutoFit/>
          </a:bodyPr>
          <a:lstStyle/>
          <a:p>
            <a:pPr algn="ctr">
              <a:spcBef>
                <a:spcPct val="50000"/>
              </a:spcBef>
            </a:pPr>
            <a:r>
              <a:rPr lang="en-US" sz="3200"/>
              <a:t>Being able to use your </a:t>
            </a:r>
            <a:r>
              <a:rPr lang="en-US" sz="3200">
                <a:solidFill>
                  <a:srgbClr val="33CC33"/>
                </a:solidFill>
              </a:rPr>
              <a:t>mobile phone to select movies</a:t>
            </a:r>
            <a:r>
              <a:rPr lang="en-US" sz="3200"/>
              <a:t> and watch them on either your mobile phone or your HD TV, and even switch between one device or the other</a:t>
            </a:r>
          </a:p>
        </p:txBody>
      </p:sp>
      <p:pic>
        <p:nvPicPr>
          <p:cNvPr id="13316" name="Picture 5" descr="20060104-LGTV"/>
          <p:cNvPicPr>
            <a:picLocks noChangeAspect="1" noChangeArrowheads="1"/>
          </p:cNvPicPr>
          <p:nvPr/>
        </p:nvPicPr>
        <p:blipFill>
          <a:blip r:embed="rId2"/>
          <a:srcRect/>
          <a:stretch>
            <a:fillRect/>
          </a:stretch>
        </p:blipFill>
        <p:spPr bwMode="auto">
          <a:xfrm>
            <a:off x="5943600" y="4495800"/>
            <a:ext cx="1227138" cy="1519238"/>
          </a:xfrm>
          <a:prstGeom prst="rect">
            <a:avLst/>
          </a:prstGeom>
          <a:noFill/>
          <a:ln w="9525">
            <a:noFill/>
            <a:miter lim="800000"/>
            <a:headEnd/>
            <a:tailEnd/>
          </a:ln>
        </p:spPr>
      </p:pic>
      <p:pic>
        <p:nvPicPr>
          <p:cNvPr id="13317" name="Picture 6" descr="closed"/>
          <p:cNvPicPr>
            <a:picLocks noChangeAspect="1" noChangeArrowheads="1"/>
          </p:cNvPicPr>
          <p:nvPr/>
        </p:nvPicPr>
        <p:blipFill>
          <a:blip r:embed="rId3"/>
          <a:srcRect/>
          <a:stretch>
            <a:fillRect/>
          </a:stretch>
        </p:blipFill>
        <p:spPr bwMode="auto">
          <a:xfrm>
            <a:off x="1981200" y="4648200"/>
            <a:ext cx="671513" cy="1219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Imagine…</a:t>
            </a:r>
          </a:p>
        </p:txBody>
      </p:sp>
      <p:sp>
        <p:nvSpPr>
          <p:cNvPr id="14339" name="Text Box 4"/>
          <p:cNvSpPr txBox="1">
            <a:spLocks noChangeArrowheads="1"/>
          </p:cNvSpPr>
          <p:nvPr/>
        </p:nvSpPr>
        <p:spPr bwMode="auto">
          <a:xfrm>
            <a:off x="838200" y="2514600"/>
            <a:ext cx="7315200" cy="1554163"/>
          </a:xfrm>
          <a:prstGeom prst="rect">
            <a:avLst/>
          </a:prstGeom>
          <a:noFill/>
          <a:ln w="9525">
            <a:noFill/>
            <a:miter lim="800000"/>
            <a:headEnd/>
            <a:tailEnd/>
          </a:ln>
        </p:spPr>
        <p:txBody>
          <a:bodyPr>
            <a:spAutoFit/>
          </a:bodyPr>
          <a:lstStyle/>
          <a:p>
            <a:pPr algn="ctr">
              <a:spcBef>
                <a:spcPct val="50000"/>
              </a:spcBef>
            </a:pPr>
            <a:r>
              <a:rPr lang="en-US" sz="3200"/>
              <a:t>Being able to </a:t>
            </a:r>
            <a:r>
              <a:rPr lang="en-US" sz="3200">
                <a:solidFill>
                  <a:srgbClr val="33CC33"/>
                </a:solidFill>
              </a:rPr>
              <a:t>listen to Internet radio</a:t>
            </a:r>
            <a:r>
              <a:rPr lang="en-US" sz="3200"/>
              <a:t> using your phone to select the “channel” and speakers across the room to play the music</a:t>
            </a:r>
          </a:p>
        </p:txBody>
      </p:sp>
      <p:pic>
        <p:nvPicPr>
          <p:cNvPr id="14340" name="Picture 6" descr="closed"/>
          <p:cNvPicPr>
            <a:picLocks noChangeAspect="1" noChangeArrowheads="1"/>
          </p:cNvPicPr>
          <p:nvPr/>
        </p:nvPicPr>
        <p:blipFill>
          <a:blip r:embed="rId2"/>
          <a:srcRect/>
          <a:stretch>
            <a:fillRect/>
          </a:stretch>
        </p:blipFill>
        <p:spPr bwMode="auto">
          <a:xfrm>
            <a:off x="1981200" y="4648200"/>
            <a:ext cx="671513" cy="1219200"/>
          </a:xfrm>
          <a:prstGeom prst="rect">
            <a:avLst/>
          </a:prstGeom>
          <a:noFill/>
          <a:ln w="9525">
            <a:noFill/>
            <a:miter lim="800000"/>
            <a:headEnd/>
            <a:tailEnd/>
          </a:ln>
        </p:spPr>
      </p:pic>
      <p:pic>
        <p:nvPicPr>
          <p:cNvPr id="14341" name="Picture 11"/>
          <p:cNvPicPr>
            <a:picLocks noChangeAspect="1" noChangeArrowheads="1"/>
          </p:cNvPicPr>
          <p:nvPr/>
        </p:nvPicPr>
        <p:blipFill>
          <a:blip r:embed="rId3"/>
          <a:srcRect/>
          <a:stretch>
            <a:fillRect/>
          </a:stretch>
        </p:blipFill>
        <p:spPr bwMode="auto">
          <a:xfrm>
            <a:off x="5181600" y="4267200"/>
            <a:ext cx="2514600" cy="188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Imagine…</a:t>
            </a:r>
          </a:p>
        </p:txBody>
      </p:sp>
      <p:sp>
        <p:nvSpPr>
          <p:cNvPr id="16387" name="Text Box 4"/>
          <p:cNvSpPr txBox="1">
            <a:spLocks noChangeArrowheads="1"/>
          </p:cNvSpPr>
          <p:nvPr/>
        </p:nvSpPr>
        <p:spPr bwMode="auto">
          <a:xfrm>
            <a:off x="838200" y="2514600"/>
            <a:ext cx="7315200" cy="1554163"/>
          </a:xfrm>
          <a:prstGeom prst="rect">
            <a:avLst/>
          </a:prstGeom>
          <a:noFill/>
          <a:ln w="9525">
            <a:noFill/>
            <a:miter lim="800000"/>
            <a:headEnd/>
            <a:tailEnd/>
          </a:ln>
        </p:spPr>
        <p:txBody>
          <a:bodyPr>
            <a:spAutoFit/>
          </a:bodyPr>
          <a:lstStyle/>
          <a:p>
            <a:pPr algn="ctr">
              <a:spcBef>
                <a:spcPct val="50000"/>
              </a:spcBef>
            </a:pPr>
            <a:r>
              <a:rPr lang="en-US" sz="3200" dirty="0"/>
              <a:t>A world of interactive, multi-player </a:t>
            </a:r>
            <a:r>
              <a:rPr lang="en-US" sz="3200" dirty="0">
                <a:solidFill>
                  <a:srgbClr val="33CC33"/>
                </a:solidFill>
              </a:rPr>
              <a:t>gaming </a:t>
            </a:r>
            <a:r>
              <a:rPr lang="en-US" sz="3200" dirty="0"/>
              <a:t>that is consistently enabled through a real-time IP-communication system</a:t>
            </a:r>
          </a:p>
        </p:txBody>
      </p:sp>
      <p:pic>
        <p:nvPicPr>
          <p:cNvPr id="16388" name="Picture 6" descr="ps3-konsole"/>
          <p:cNvPicPr>
            <a:picLocks noChangeAspect="1" noChangeArrowheads="1"/>
          </p:cNvPicPr>
          <p:nvPr/>
        </p:nvPicPr>
        <p:blipFill>
          <a:blip r:embed="rId2"/>
          <a:srcRect/>
          <a:stretch>
            <a:fillRect/>
          </a:stretch>
        </p:blipFill>
        <p:spPr bwMode="auto">
          <a:xfrm>
            <a:off x="4267200" y="5086350"/>
            <a:ext cx="1390650" cy="1390650"/>
          </a:xfrm>
          <a:prstGeom prst="rect">
            <a:avLst/>
          </a:prstGeom>
          <a:noFill/>
          <a:ln w="9525">
            <a:noFill/>
            <a:miter lim="800000"/>
            <a:headEnd/>
            <a:tailEnd/>
          </a:ln>
        </p:spPr>
      </p:pic>
      <p:pic>
        <p:nvPicPr>
          <p:cNvPr id="16389" name="Picture 9"/>
          <p:cNvPicPr>
            <a:picLocks noChangeAspect="1" noChangeArrowheads="1"/>
          </p:cNvPicPr>
          <p:nvPr/>
        </p:nvPicPr>
        <p:blipFill>
          <a:blip r:embed="rId3"/>
          <a:srcRect/>
          <a:stretch>
            <a:fillRect/>
          </a:stretch>
        </p:blipFill>
        <p:spPr bwMode="auto">
          <a:xfrm>
            <a:off x="1295400" y="4857750"/>
            <a:ext cx="1828800" cy="1463675"/>
          </a:xfrm>
          <a:prstGeom prst="rect">
            <a:avLst/>
          </a:prstGeom>
          <a:noFill/>
          <a:ln w="9525">
            <a:noFill/>
            <a:miter lim="800000"/>
            <a:headEnd/>
            <a:tailEnd/>
          </a:ln>
        </p:spPr>
      </p:pic>
      <p:grpSp>
        <p:nvGrpSpPr>
          <p:cNvPr id="16390" name="Group 12"/>
          <p:cNvGrpSpPr>
            <a:grpSpLocks/>
          </p:cNvGrpSpPr>
          <p:nvPr/>
        </p:nvGrpSpPr>
        <p:grpSpPr bwMode="auto">
          <a:xfrm>
            <a:off x="5562600" y="4476750"/>
            <a:ext cx="2057400" cy="1905000"/>
            <a:chOff x="3504" y="2820"/>
            <a:chExt cx="1296" cy="1200"/>
          </a:xfrm>
        </p:grpSpPr>
        <p:pic>
          <p:nvPicPr>
            <p:cNvPr id="16391" name="Picture 10"/>
            <p:cNvPicPr>
              <a:picLocks noChangeAspect="1" noChangeArrowheads="1"/>
            </p:cNvPicPr>
            <p:nvPr/>
          </p:nvPicPr>
          <p:blipFill>
            <a:blip r:embed="rId4"/>
            <a:srcRect/>
            <a:stretch>
              <a:fillRect/>
            </a:stretch>
          </p:blipFill>
          <p:spPr bwMode="auto">
            <a:xfrm>
              <a:off x="3504" y="2820"/>
              <a:ext cx="1296" cy="1200"/>
            </a:xfrm>
            <a:prstGeom prst="rect">
              <a:avLst/>
            </a:prstGeom>
            <a:noFill/>
            <a:ln w="9525">
              <a:noFill/>
              <a:miter lim="800000"/>
              <a:headEnd/>
              <a:tailEnd/>
            </a:ln>
          </p:spPr>
        </p:pic>
        <p:pic>
          <p:nvPicPr>
            <p:cNvPr id="16392" name="Picture 8" descr="screenshot from 'Fifth Phantom Saga'"/>
            <p:cNvPicPr>
              <a:picLocks noChangeAspect="1" noChangeArrowheads="1"/>
            </p:cNvPicPr>
            <p:nvPr/>
          </p:nvPicPr>
          <p:blipFill>
            <a:blip r:embed="rId5"/>
            <a:srcRect/>
            <a:stretch>
              <a:fillRect/>
            </a:stretch>
          </p:blipFill>
          <p:spPr bwMode="auto">
            <a:xfrm>
              <a:off x="3588" y="2982"/>
              <a:ext cx="1133" cy="66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Imagine…</a:t>
            </a:r>
          </a:p>
        </p:txBody>
      </p:sp>
      <p:sp>
        <p:nvSpPr>
          <p:cNvPr id="16387" name="Text Box 4"/>
          <p:cNvSpPr txBox="1">
            <a:spLocks noChangeArrowheads="1"/>
          </p:cNvSpPr>
          <p:nvPr/>
        </p:nvSpPr>
        <p:spPr bwMode="auto">
          <a:xfrm>
            <a:off x="838200" y="2514600"/>
            <a:ext cx="7315200" cy="2062103"/>
          </a:xfrm>
          <a:prstGeom prst="rect">
            <a:avLst/>
          </a:prstGeom>
          <a:noFill/>
          <a:ln w="9525">
            <a:noFill/>
            <a:miter lim="800000"/>
            <a:headEnd/>
            <a:tailEnd/>
          </a:ln>
        </p:spPr>
        <p:txBody>
          <a:bodyPr>
            <a:spAutoFit/>
          </a:bodyPr>
          <a:lstStyle/>
          <a:p>
            <a:pPr algn="ctr">
              <a:spcBef>
                <a:spcPct val="50000"/>
              </a:spcBef>
            </a:pPr>
            <a:r>
              <a:rPr lang="en-US" sz="3200" dirty="0" smtClean="0"/>
              <a:t>Being able to connect your phone with your refrigerator so you can drag your shopping list onto a phone icon to send that list to your courier</a:t>
            </a:r>
            <a:endParaRPr lang="en-US" sz="3200" dirty="0"/>
          </a:p>
        </p:txBody>
      </p:sp>
      <p:pic>
        <p:nvPicPr>
          <p:cNvPr id="11" name="Picture 6" descr="closed"/>
          <p:cNvPicPr>
            <a:picLocks noChangeAspect="1" noChangeArrowheads="1"/>
          </p:cNvPicPr>
          <p:nvPr/>
        </p:nvPicPr>
        <p:blipFill>
          <a:blip r:embed="rId2"/>
          <a:srcRect/>
          <a:stretch>
            <a:fillRect/>
          </a:stretch>
        </p:blipFill>
        <p:spPr bwMode="auto">
          <a:xfrm>
            <a:off x="1981200" y="4724400"/>
            <a:ext cx="671513" cy="1219200"/>
          </a:xfrm>
          <a:prstGeom prst="rect">
            <a:avLst/>
          </a:prstGeom>
          <a:noFill/>
          <a:ln w="9525">
            <a:noFill/>
            <a:miter lim="800000"/>
            <a:headEnd/>
            <a:tailEnd/>
          </a:ln>
        </p:spPr>
      </p:pic>
      <p:pic>
        <p:nvPicPr>
          <p:cNvPr id="67587" name="Picture 3"/>
          <p:cNvPicPr>
            <a:picLocks noChangeAspect="1" noChangeArrowheads="1"/>
          </p:cNvPicPr>
          <p:nvPr/>
        </p:nvPicPr>
        <p:blipFill>
          <a:blip r:embed="rId3"/>
          <a:srcRect/>
          <a:stretch>
            <a:fillRect/>
          </a:stretch>
        </p:blipFill>
        <p:spPr bwMode="auto">
          <a:xfrm>
            <a:off x="6324600" y="4191000"/>
            <a:ext cx="1143000" cy="21961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Imagine…</a:t>
            </a:r>
          </a:p>
        </p:txBody>
      </p:sp>
      <p:sp>
        <p:nvSpPr>
          <p:cNvPr id="15363" name="Text Box 4"/>
          <p:cNvSpPr txBox="1">
            <a:spLocks noChangeArrowheads="1"/>
          </p:cNvSpPr>
          <p:nvPr/>
        </p:nvSpPr>
        <p:spPr bwMode="auto">
          <a:xfrm>
            <a:off x="838200" y="2514600"/>
            <a:ext cx="7315200" cy="2062103"/>
          </a:xfrm>
          <a:prstGeom prst="rect">
            <a:avLst/>
          </a:prstGeom>
          <a:noFill/>
          <a:ln w="9525">
            <a:noFill/>
            <a:miter lim="800000"/>
            <a:headEnd/>
            <a:tailEnd/>
          </a:ln>
        </p:spPr>
        <p:txBody>
          <a:bodyPr>
            <a:spAutoFit/>
          </a:bodyPr>
          <a:lstStyle/>
          <a:p>
            <a:pPr algn="ctr">
              <a:spcBef>
                <a:spcPct val="50000"/>
              </a:spcBef>
            </a:pPr>
            <a:r>
              <a:rPr lang="en-US" sz="3200" dirty="0"/>
              <a:t>Being able to use </a:t>
            </a:r>
            <a:r>
              <a:rPr lang="en-US" sz="3200" dirty="0">
                <a:solidFill>
                  <a:srgbClr val="33CC33"/>
                </a:solidFill>
              </a:rPr>
              <a:t>any combination of hardware devices</a:t>
            </a:r>
            <a:r>
              <a:rPr lang="en-US" sz="3200" dirty="0"/>
              <a:t> </a:t>
            </a:r>
            <a:r>
              <a:rPr lang="en-US" sz="3200" dirty="0" smtClean="0"/>
              <a:t>to enable countless new multimedia applications to work seamlessly together</a:t>
            </a:r>
            <a:endParaRPr lang="en-US" sz="3200" dirty="0"/>
          </a:p>
        </p:txBody>
      </p:sp>
      <p:pic>
        <p:nvPicPr>
          <p:cNvPr id="15364" name="Picture 5"/>
          <p:cNvPicPr>
            <a:picLocks noChangeAspect="1" noChangeArrowheads="1"/>
          </p:cNvPicPr>
          <p:nvPr/>
        </p:nvPicPr>
        <p:blipFill>
          <a:blip r:embed="rId2"/>
          <a:srcRect/>
          <a:stretch>
            <a:fillRect/>
          </a:stretch>
        </p:blipFill>
        <p:spPr bwMode="auto">
          <a:xfrm>
            <a:off x="6324600" y="5562600"/>
            <a:ext cx="304800" cy="431800"/>
          </a:xfrm>
          <a:prstGeom prst="rect">
            <a:avLst/>
          </a:prstGeom>
          <a:noFill/>
          <a:ln w="9525">
            <a:noFill/>
            <a:miter lim="800000"/>
            <a:headEnd/>
            <a:tailEnd/>
          </a:ln>
        </p:spPr>
      </p:pic>
      <p:pic>
        <p:nvPicPr>
          <p:cNvPr id="15365" name="Picture 6" descr="20060104-LGTV"/>
          <p:cNvPicPr>
            <a:picLocks noChangeAspect="1" noChangeArrowheads="1"/>
          </p:cNvPicPr>
          <p:nvPr/>
        </p:nvPicPr>
        <p:blipFill>
          <a:blip r:embed="rId3"/>
          <a:srcRect/>
          <a:stretch>
            <a:fillRect/>
          </a:stretch>
        </p:blipFill>
        <p:spPr bwMode="auto">
          <a:xfrm>
            <a:off x="8001000" y="5562600"/>
            <a:ext cx="427038" cy="528638"/>
          </a:xfrm>
          <a:prstGeom prst="rect">
            <a:avLst/>
          </a:prstGeom>
          <a:noFill/>
          <a:ln w="9525">
            <a:noFill/>
            <a:miter lim="800000"/>
            <a:headEnd/>
            <a:tailEnd/>
          </a:ln>
        </p:spPr>
      </p:pic>
      <p:pic>
        <p:nvPicPr>
          <p:cNvPr id="15366" name="Picture 7" descr="Motorola_Bluetooth_Headset_HS820-resized200"/>
          <p:cNvPicPr>
            <a:picLocks noChangeAspect="1" noChangeArrowheads="1"/>
          </p:cNvPicPr>
          <p:nvPr/>
        </p:nvPicPr>
        <p:blipFill>
          <a:blip r:embed="rId4"/>
          <a:srcRect/>
          <a:stretch>
            <a:fillRect/>
          </a:stretch>
        </p:blipFill>
        <p:spPr bwMode="auto">
          <a:xfrm>
            <a:off x="8001000" y="4648200"/>
            <a:ext cx="395288" cy="400050"/>
          </a:xfrm>
          <a:prstGeom prst="rect">
            <a:avLst/>
          </a:prstGeom>
          <a:noFill/>
          <a:ln w="9525">
            <a:noFill/>
            <a:miter lim="800000"/>
            <a:headEnd/>
            <a:tailEnd/>
          </a:ln>
        </p:spPr>
      </p:pic>
      <p:pic>
        <p:nvPicPr>
          <p:cNvPr id="15367" name="Picture 8"/>
          <p:cNvPicPr>
            <a:picLocks noChangeAspect="1" noChangeArrowheads="1"/>
          </p:cNvPicPr>
          <p:nvPr/>
        </p:nvPicPr>
        <p:blipFill>
          <a:blip r:embed="rId5"/>
          <a:srcRect/>
          <a:stretch>
            <a:fillRect/>
          </a:stretch>
        </p:blipFill>
        <p:spPr bwMode="auto">
          <a:xfrm>
            <a:off x="6172200" y="4572000"/>
            <a:ext cx="609600" cy="609600"/>
          </a:xfrm>
          <a:prstGeom prst="rect">
            <a:avLst/>
          </a:prstGeom>
          <a:noFill/>
          <a:ln w="9525">
            <a:noFill/>
            <a:miter lim="800000"/>
            <a:headEnd/>
            <a:tailEnd/>
          </a:ln>
        </p:spPr>
      </p:pic>
      <p:sp>
        <p:nvSpPr>
          <p:cNvPr id="15368" name="Line 9"/>
          <p:cNvSpPr>
            <a:spLocks noChangeShapeType="1"/>
          </p:cNvSpPr>
          <p:nvPr/>
        </p:nvSpPr>
        <p:spPr bwMode="auto">
          <a:xfrm flipV="1">
            <a:off x="7467600" y="4876800"/>
            <a:ext cx="609600" cy="304800"/>
          </a:xfrm>
          <a:prstGeom prst="line">
            <a:avLst/>
          </a:prstGeom>
          <a:noFill/>
          <a:ln w="9525">
            <a:solidFill>
              <a:schemeClr val="tx1"/>
            </a:solidFill>
            <a:round/>
            <a:headEnd/>
            <a:tailEnd type="triangle" w="med" len="med"/>
          </a:ln>
        </p:spPr>
        <p:txBody>
          <a:bodyPr/>
          <a:lstStyle/>
          <a:p>
            <a:endParaRPr lang="en-US"/>
          </a:p>
        </p:txBody>
      </p:sp>
      <p:sp>
        <p:nvSpPr>
          <p:cNvPr id="15369" name="Line 10"/>
          <p:cNvSpPr>
            <a:spLocks noChangeShapeType="1"/>
          </p:cNvSpPr>
          <p:nvPr/>
        </p:nvSpPr>
        <p:spPr bwMode="auto">
          <a:xfrm>
            <a:off x="7467600" y="5486400"/>
            <a:ext cx="533400" cy="304800"/>
          </a:xfrm>
          <a:prstGeom prst="line">
            <a:avLst/>
          </a:prstGeom>
          <a:noFill/>
          <a:ln w="9525">
            <a:solidFill>
              <a:schemeClr val="tx1"/>
            </a:solidFill>
            <a:round/>
            <a:headEnd/>
            <a:tailEnd type="triangle" w="med" len="med"/>
          </a:ln>
        </p:spPr>
        <p:txBody>
          <a:bodyPr/>
          <a:lstStyle/>
          <a:p>
            <a:endParaRPr lang="en-US"/>
          </a:p>
        </p:txBody>
      </p:sp>
      <p:sp>
        <p:nvSpPr>
          <p:cNvPr id="15370" name="Line 11"/>
          <p:cNvSpPr>
            <a:spLocks noChangeShapeType="1"/>
          </p:cNvSpPr>
          <p:nvPr/>
        </p:nvSpPr>
        <p:spPr bwMode="auto">
          <a:xfrm flipH="1" flipV="1">
            <a:off x="6781800" y="4953000"/>
            <a:ext cx="533400" cy="304800"/>
          </a:xfrm>
          <a:prstGeom prst="line">
            <a:avLst/>
          </a:prstGeom>
          <a:noFill/>
          <a:ln w="9525">
            <a:solidFill>
              <a:schemeClr val="tx1"/>
            </a:solidFill>
            <a:round/>
            <a:headEnd/>
            <a:tailEnd type="triangle" w="med" len="med"/>
          </a:ln>
        </p:spPr>
        <p:txBody>
          <a:bodyPr/>
          <a:lstStyle/>
          <a:p>
            <a:endParaRPr lang="en-US"/>
          </a:p>
        </p:txBody>
      </p:sp>
      <p:sp>
        <p:nvSpPr>
          <p:cNvPr id="15371" name="Line 12"/>
          <p:cNvSpPr>
            <a:spLocks noChangeShapeType="1"/>
          </p:cNvSpPr>
          <p:nvPr/>
        </p:nvSpPr>
        <p:spPr bwMode="auto">
          <a:xfrm flipH="1">
            <a:off x="6629400" y="5486400"/>
            <a:ext cx="685800" cy="304800"/>
          </a:xfrm>
          <a:prstGeom prst="line">
            <a:avLst/>
          </a:prstGeom>
          <a:noFill/>
          <a:ln w="9525">
            <a:solidFill>
              <a:schemeClr val="tx1"/>
            </a:solidFill>
            <a:round/>
            <a:headEnd/>
            <a:tailEnd type="triangle" w="med" len="med"/>
          </a:ln>
        </p:spPr>
        <p:txBody>
          <a:bodyPr/>
          <a:lstStyle/>
          <a:p>
            <a:endParaRPr lang="en-US"/>
          </a:p>
        </p:txBody>
      </p:sp>
      <p:pic>
        <p:nvPicPr>
          <p:cNvPr id="15372" name="Picture 13" descr="closed"/>
          <p:cNvPicPr>
            <a:picLocks noChangeAspect="1" noChangeArrowheads="1"/>
          </p:cNvPicPr>
          <p:nvPr/>
        </p:nvPicPr>
        <p:blipFill>
          <a:blip r:embed="rId6"/>
          <a:srcRect/>
          <a:stretch>
            <a:fillRect/>
          </a:stretch>
        </p:blipFill>
        <p:spPr bwMode="auto">
          <a:xfrm>
            <a:off x="7239000" y="5105400"/>
            <a:ext cx="293688" cy="533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Sample AMS Applications</a:t>
            </a:r>
          </a:p>
        </p:txBody>
      </p:sp>
      <p:sp>
        <p:nvSpPr>
          <p:cNvPr id="24579" name="Rectangle 3"/>
          <p:cNvSpPr>
            <a:spLocks noGrp="1" noChangeArrowheads="1"/>
          </p:cNvSpPr>
          <p:nvPr>
            <p:ph type="body" idx="1"/>
          </p:nvPr>
        </p:nvSpPr>
        <p:spPr/>
        <p:txBody>
          <a:bodyPr/>
          <a:lstStyle/>
          <a:p>
            <a:pPr eaLnBrk="1" hangingPunct="1">
              <a:lnSpc>
                <a:spcPct val="80000"/>
              </a:lnSpc>
            </a:pPr>
            <a:r>
              <a:rPr lang="en-US" sz="2800" smtClean="0"/>
              <a:t>Traditional voice and video</a:t>
            </a:r>
          </a:p>
          <a:p>
            <a:pPr eaLnBrk="1" hangingPunct="1">
              <a:lnSpc>
                <a:spcPct val="80000"/>
              </a:lnSpc>
            </a:pPr>
            <a:r>
              <a:rPr lang="en-US" sz="2800" smtClean="0"/>
              <a:t>Whiteboard</a:t>
            </a:r>
          </a:p>
          <a:p>
            <a:pPr eaLnBrk="1" hangingPunct="1">
              <a:lnSpc>
                <a:spcPct val="80000"/>
              </a:lnSpc>
            </a:pPr>
            <a:r>
              <a:rPr lang="en-US" sz="2800" smtClean="0"/>
              <a:t>File transfer</a:t>
            </a:r>
          </a:p>
          <a:p>
            <a:pPr eaLnBrk="1" hangingPunct="1">
              <a:lnSpc>
                <a:spcPct val="80000"/>
              </a:lnSpc>
            </a:pPr>
            <a:r>
              <a:rPr lang="en-US" sz="2800" smtClean="0"/>
              <a:t>Application sharing</a:t>
            </a:r>
          </a:p>
          <a:p>
            <a:pPr eaLnBrk="1" hangingPunct="1">
              <a:lnSpc>
                <a:spcPct val="80000"/>
              </a:lnSpc>
            </a:pPr>
            <a:r>
              <a:rPr lang="en-US" sz="2800" smtClean="0"/>
              <a:t>Text messaging</a:t>
            </a:r>
          </a:p>
          <a:p>
            <a:pPr eaLnBrk="1" hangingPunct="1">
              <a:lnSpc>
                <a:spcPct val="80000"/>
              </a:lnSpc>
            </a:pPr>
            <a:r>
              <a:rPr lang="en-US" sz="2800" smtClean="0"/>
              <a:t>Video streaming (e.g., IPTV)</a:t>
            </a:r>
          </a:p>
          <a:p>
            <a:pPr eaLnBrk="1" hangingPunct="1">
              <a:lnSpc>
                <a:spcPct val="80000"/>
              </a:lnSpc>
            </a:pPr>
            <a:r>
              <a:rPr lang="en-US" sz="2800" smtClean="0"/>
              <a:t>Gaming</a:t>
            </a:r>
          </a:p>
          <a:p>
            <a:pPr eaLnBrk="1" hangingPunct="1">
              <a:lnSpc>
                <a:spcPct val="80000"/>
              </a:lnSpc>
            </a:pPr>
            <a:r>
              <a:rPr lang="en-US" sz="2800" smtClean="0"/>
              <a:t>Multi-user data conferencing</a:t>
            </a:r>
          </a:p>
          <a:p>
            <a:pPr eaLnBrk="1" hangingPunct="1">
              <a:lnSpc>
                <a:spcPct val="80000"/>
              </a:lnSpc>
            </a:pPr>
            <a:r>
              <a:rPr lang="en-US" sz="2800" smtClean="0"/>
              <a:t>Streaming audio (e.g., “IP radio”)</a:t>
            </a:r>
          </a:p>
          <a:p>
            <a:pPr eaLnBrk="1" hangingPunct="1">
              <a:lnSpc>
                <a:spcPct val="80000"/>
              </a:lnSpc>
            </a:pPr>
            <a:r>
              <a:rPr lang="en-US" sz="2800" smtClean="0"/>
              <a:t>“Create your own and plug it 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Realizing the Vision</a:t>
            </a:r>
          </a:p>
        </p:txBody>
      </p:sp>
      <p:sp>
        <p:nvSpPr>
          <p:cNvPr id="18435" name="Rectangle 3"/>
          <p:cNvSpPr>
            <a:spLocks noGrp="1" noChangeArrowheads="1"/>
          </p:cNvSpPr>
          <p:nvPr>
            <p:ph type="body" idx="1"/>
          </p:nvPr>
        </p:nvSpPr>
        <p:spPr/>
        <p:txBody>
          <a:bodyPr/>
          <a:lstStyle/>
          <a:p>
            <a:pPr eaLnBrk="1" hangingPunct="1">
              <a:lnSpc>
                <a:spcPct val="90000"/>
              </a:lnSpc>
            </a:pPr>
            <a:r>
              <a:rPr lang="en-US" sz="2400" dirty="0" smtClean="0"/>
              <a:t>We must logically separate applications from the user’s network interface device</a:t>
            </a:r>
          </a:p>
          <a:p>
            <a:pPr lvl="1" eaLnBrk="1" hangingPunct="1">
              <a:lnSpc>
                <a:spcPct val="90000"/>
              </a:lnSpc>
            </a:pPr>
            <a:r>
              <a:rPr lang="en-US" sz="2000" dirty="0" smtClean="0"/>
              <a:t>The “phone” might be a control tool, but may or may not be the user’s input device or display device</a:t>
            </a:r>
          </a:p>
          <a:p>
            <a:pPr lvl="1" eaLnBrk="1" hangingPunct="1">
              <a:lnSpc>
                <a:spcPct val="90000"/>
              </a:lnSpc>
            </a:pPr>
            <a:r>
              <a:rPr lang="en-US" sz="2000" dirty="0" smtClean="0"/>
              <a:t>Applications may be co-resident with the “phone” or they may be on separate physical devices</a:t>
            </a:r>
          </a:p>
          <a:p>
            <a:pPr lvl="1" eaLnBrk="1" hangingPunct="1">
              <a:lnSpc>
                <a:spcPct val="90000"/>
              </a:lnSpc>
            </a:pPr>
            <a:r>
              <a:rPr lang="en-US" sz="2000" dirty="0" smtClean="0"/>
              <a:t>A residential gateway device might provide control for a host of applications within the home, including voice telephone devices</a:t>
            </a:r>
          </a:p>
          <a:p>
            <a:pPr eaLnBrk="1" hangingPunct="1">
              <a:lnSpc>
                <a:spcPct val="90000"/>
              </a:lnSpc>
            </a:pPr>
            <a:r>
              <a:rPr lang="en-US" sz="2400" dirty="0" smtClean="0"/>
              <a:t>We must define a system that encourages creation of new services through integration of new applications</a:t>
            </a:r>
          </a:p>
          <a:p>
            <a:pPr eaLnBrk="1" hangingPunct="1">
              <a:lnSpc>
                <a:spcPct val="90000"/>
              </a:lnSpc>
            </a:pPr>
            <a:r>
              <a:rPr lang="en-US" sz="2400" dirty="0" smtClean="0"/>
              <a:t>We must make the system as easy to use as possible, otherwise it will not be utilized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History of Multimedia Systems</a:t>
            </a:r>
          </a:p>
        </p:txBody>
      </p:sp>
      <p:sp>
        <p:nvSpPr>
          <p:cNvPr id="19459" name="Rectangle 3"/>
          <p:cNvSpPr>
            <a:spLocks noGrp="1" noChangeArrowheads="1"/>
          </p:cNvSpPr>
          <p:nvPr>
            <p:ph type="body" idx="1"/>
          </p:nvPr>
        </p:nvSpPr>
        <p:spPr/>
        <p:txBody>
          <a:bodyPr/>
          <a:lstStyle/>
          <a:p>
            <a:pPr eaLnBrk="1" hangingPunct="1"/>
            <a:r>
              <a:rPr lang="en-US" smtClean="0"/>
              <a:t>First Generation Protocol – H.320</a:t>
            </a:r>
          </a:p>
          <a:p>
            <a:pPr lvl="1" eaLnBrk="1" hangingPunct="1"/>
            <a:r>
              <a:rPr lang="en-US" smtClean="0"/>
              <a:t>ISDN videoconferencing</a:t>
            </a:r>
          </a:p>
          <a:p>
            <a:pPr eaLnBrk="1" hangingPunct="1"/>
            <a:r>
              <a:rPr lang="en-US" smtClean="0"/>
              <a:t>Second Generation Protocols – H.323, SIP</a:t>
            </a:r>
          </a:p>
          <a:p>
            <a:pPr lvl="1" eaLnBrk="1" hangingPunct="1"/>
            <a:r>
              <a:rPr lang="en-US" smtClean="0"/>
              <a:t>Focused on videoconferencing on the LAN (H.323) and voice over the Internet (SIP)</a:t>
            </a:r>
          </a:p>
          <a:p>
            <a:pPr lvl="1" eaLnBrk="1" hangingPunct="1"/>
            <a:r>
              <a:rPr lang="en-US" smtClean="0"/>
              <a:t>Roles expanded for both to address international voice and video transmission, presence, and instant messaging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Why a New System?</a:t>
            </a:r>
          </a:p>
        </p:txBody>
      </p:sp>
      <p:sp>
        <p:nvSpPr>
          <p:cNvPr id="20483" name="Rectangle 3"/>
          <p:cNvSpPr>
            <a:spLocks noGrp="1" noChangeArrowheads="1"/>
          </p:cNvSpPr>
          <p:nvPr>
            <p:ph type="body" idx="1"/>
          </p:nvPr>
        </p:nvSpPr>
        <p:spPr/>
        <p:txBody>
          <a:bodyPr/>
          <a:lstStyle/>
          <a:p>
            <a:pPr eaLnBrk="1" hangingPunct="1"/>
            <a:r>
              <a:rPr lang="en-US" sz="2400" dirty="0" smtClean="0"/>
              <a:t>Second generation systems are now 11 years old</a:t>
            </a:r>
          </a:p>
          <a:p>
            <a:pPr lvl="1" eaLnBrk="1" hangingPunct="1"/>
            <a:r>
              <a:rPr lang="en-US" sz="2000" dirty="0" smtClean="0"/>
              <a:t>Both H.323 and SIP were introduced in 1996</a:t>
            </a:r>
          </a:p>
          <a:p>
            <a:pPr lvl="1" eaLnBrk="1" hangingPunct="1"/>
            <a:r>
              <a:rPr lang="en-US" sz="2000" dirty="0" smtClean="0"/>
              <a:t>Neither were focused on application or device enablement</a:t>
            </a:r>
          </a:p>
          <a:p>
            <a:pPr eaLnBrk="1" hangingPunct="1"/>
            <a:r>
              <a:rPr lang="en-US" sz="2400" dirty="0" smtClean="0"/>
              <a:t>Second generation systems only scratched the surface of what is possible with IP communication</a:t>
            </a:r>
          </a:p>
          <a:p>
            <a:pPr eaLnBrk="1" hangingPunct="1"/>
            <a:r>
              <a:rPr lang="en-US" sz="2400" dirty="0" smtClean="0"/>
              <a:t>Second generation systems were limited in scope to (primarily) delivering voice and video service</a:t>
            </a:r>
          </a:p>
          <a:p>
            <a:pPr eaLnBrk="1" hangingPunct="1"/>
            <a:r>
              <a:rPr lang="en-US" sz="2400" dirty="0" smtClean="0"/>
              <a:t>Second generation systems are “monolithic” applications to which adding </a:t>
            </a:r>
            <a:r>
              <a:rPr lang="en-US" sz="2400" i="1" u="sng" dirty="0" smtClean="0"/>
              <a:t>any</a:t>
            </a:r>
            <a:r>
              <a:rPr lang="en-US" sz="2400" i="1" dirty="0" smtClean="0"/>
              <a:t> </a:t>
            </a:r>
            <a:r>
              <a:rPr lang="en-US" sz="2400" dirty="0" smtClean="0"/>
              <a:t>new functionality is quite complicated</a:t>
            </a:r>
          </a:p>
          <a:p>
            <a:pPr eaLnBrk="1" hangingPunct="1"/>
            <a:r>
              <a:rPr lang="en-US" sz="2400" dirty="0" err="1" smtClean="0"/>
              <a:t>QoS</a:t>
            </a:r>
            <a:r>
              <a:rPr lang="en-US" sz="2400" dirty="0" smtClean="0"/>
              <a:t>, Security, and NAT/FW traversal issues were an afterthought in second generation systems, and it shows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AMS</a:t>
            </a:r>
            <a:endParaRPr lang="en-US" dirty="0"/>
          </a:p>
        </p:txBody>
      </p:sp>
      <p:sp>
        <p:nvSpPr>
          <p:cNvPr id="5" name="Text Box 6"/>
          <p:cNvSpPr txBox="1">
            <a:spLocks noChangeArrowheads="1"/>
          </p:cNvSpPr>
          <p:nvPr/>
        </p:nvSpPr>
        <p:spPr bwMode="auto">
          <a:xfrm>
            <a:off x="990600" y="2064127"/>
            <a:ext cx="7620000" cy="3539430"/>
          </a:xfrm>
          <a:prstGeom prst="rect">
            <a:avLst/>
          </a:prstGeom>
          <a:noFill/>
          <a:ln w="9525">
            <a:noFill/>
            <a:miter lim="800000"/>
            <a:headEnd/>
            <a:tailEnd/>
          </a:ln>
        </p:spPr>
        <p:txBody>
          <a:bodyPr wrap="square">
            <a:spAutoFit/>
          </a:bodyPr>
          <a:lstStyle/>
          <a:p>
            <a:r>
              <a:rPr lang="en-US" sz="3200" dirty="0" smtClean="0"/>
              <a:t>AMS is a forward-looking project initiated by ITU-T SG16 to develop a new multimedia system that will significantly expand on the capabilities available in existing multimedia systems. SG16 is collecting requirements and, consequentially, the final product may differ than what is presented here.</a:t>
            </a:r>
            <a:endParaRPr lang="en-US" sz="3200" dirty="0"/>
          </a:p>
        </p:txBody>
      </p:sp>
      <p:sp>
        <p:nvSpPr>
          <p:cNvPr id="6" name="Line 7"/>
          <p:cNvSpPr>
            <a:spLocks noChangeShapeType="1"/>
          </p:cNvSpPr>
          <p:nvPr/>
        </p:nvSpPr>
        <p:spPr bwMode="auto">
          <a:xfrm>
            <a:off x="838200" y="1987927"/>
            <a:ext cx="0" cy="3650873"/>
          </a:xfrm>
          <a:prstGeom prst="line">
            <a:avLst/>
          </a:prstGeom>
          <a:noFill/>
          <a:ln w="76200">
            <a:solidFill>
              <a:schemeClr val="accent1"/>
            </a:solidFill>
            <a:round/>
            <a:headEnd/>
            <a:tailEnd/>
          </a:ln>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Advanced Multimedia System</a:t>
            </a:r>
          </a:p>
        </p:txBody>
      </p:sp>
      <p:sp>
        <p:nvSpPr>
          <p:cNvPr id="21507" name="Rectangle 3"/>
          <p:cNvSpPr>
            <a:spLocks noGrp="1" noChangeArrowheads="1"/>
          </p:cNvSpPr>
          <p:nvPr>
            <p:ph type="body" idx="1"/>
          </p:nvPr>
        </p:nvSpPr>
        <p:spPr/>
        <p:txBody>
          <a:bodyPr/>
          <a:lstStyle/>
          <a:p>
            <a:pPr eaLnBrk="1" hangingPunct="1"/>
            <a:r>
              <a:rPr lang="en-US" dirty="0" smtClean="0"/>
              <a:t>Third Generation – AMS</a:t>
            </a:r>
          </a:p>
          <a:p>
            <a:pPr lvl="1" eaLnBrk="1" hangingPunct="1"/>
            <a:r>
              <a:rPr lang="en-US" dirty="0" smtClean="0"/>
              <a:t>New project in ITU-T Q12/16</a:t>
            </a:r>
          </a:p>
          <a:p>
            <a:pPr lvl="1" eaLnBrk="1" hangingPunct="1"/>
            <a:r>
              <a:rPr lang="en-US" dirty="0" smtClean="0"/>
              <a:t>Endpoint decomposition</a:t>
            </a:r>
          </a:p>
          <a:p>
            <a:pPr lvl="1" eaLnBrk="1" hangingPunct="1"/>
            <a:r>
              <a:rPr lang="en-US" dirty="0" smtClean="0"/>
              <a:t>Application enablement</a:t>
            </a:r>
          </a:p>
          <a:p>
            <a:pPr lvl="1" eaLnBrk="1" hangingPunct="1"/>
            <a:r>
              <a:rPr lang="en-US" dirty="0" smtClean="0"/>
              <a:t>Collaborate more intuitively</a:t>
            </a:r>
          </a:p>
          <a:p>
            <a:pPr lvl="1" eaLnBrk="1" hangingPunct="1"/>
            <a:r>
              <a:rPr lang="en-US" dirty="0" smtClean="0"/>
              <a:t>Increase productivity</a:t>
            </a:r>
          </a:p>
          <a:p>
            <a:pPr lvl="1" eaLnBrk="1" hangingPunct="1"/>
            <a:r>
              <a:rPr lang="en-US" dirty="0" smtClean="0"/>
              <a:t>“Any device, Anywhere, Any time”</a:t>
            </a:r>
          </a:p>
          <a:p>
            <a:pPr eaLnBrk="1" hangingPunct="1">
              <a:buFontTx/>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4"/>
          <p:cNvPicPr>
            <a:picLocks noChangeAspect="1" noChangeArrowheads="1"/>
          </p:cNvPicPr>
          <p:nvPr/>
        </p:nvPicPr>
        <p:blipFill>
          <a:blip r:embed="rId2"/>
          <a:srcRect/>
          <a:stretch>
            <a:fillRect/>
          </a:stretch>
        </p:blipFill>
        <p:spPr bwMode="auto">
          <a:xfrm>
            <a:off x="6172200" y="3429000"/>
            <a:ext cx="304800" cy="431800"/>
          </a:xfrm>
          <a:prstGeom prst="rect">
            <a:avLst/>
          </a:prstGeom>
          <a:noFill/>
          <a:ln w="9525">
            <a:noFill/>
            <a:miter lim="800000"/>
            <a:headEnd/>
            <a:tailEnd/>
          </a:ln>
        </p:spPr>
      </p:pic>
      <p:pic>
        <p:nvPicPr>
          <p:cNvPr id="22531" name="Picture 33" descr="20060104-LGTV"/>
          <p:cNvPicPr>
            <a:picLocks noChangeAspect="1" noChangeArrowheads="1"/>
          </p:cNvPicPr>
          <p:nvPr/>
        </p:nvPicPr>
        <p:blipFill>
          <a:blip r:embed="rId3"/>
          <a:srcRect/>
          <a:stretch>
            <a:fillRect/>
          </a:stretch>
        </p:blipFill>
        <p:spPr bwMode="auto">
          <a:xfrm>
            <a:off x="7848600" y="3429000"/>
            <a:ext cx="427038" cy="528638"/>
          </a:xfrm>
          <a:prstGeom prst="rect">
            <a:avLst/>
          </a:prstGeom>
          <a:noFill/>
          <a:ln w="9525">
            <a:noFill/>
            <a:miter lim="800000"/>
            <a:headEnd/>
            <a:tailEnd/>
          </a:ln>
        </p:spPr>
      </p:pic>
      <p:pic>
        <p:nvPicPr>
          <p:cNvPr id="22532" name="Picture 32" descr="Motorola_Bluetooth_Headset_HS820-resized200"/>
          <p:cNvPicPr>
            <a:picLocks noChangeAspect="1" noChangeArrowheads="1"/>
          </p:cNvPicPr>
          <p:nvPr/>
        </p:nvPicPr>
        <p:blipFill>
          <a:blip r:embed="rId4"/>
          <a:srcRect/>
          <a:stretch>
            <a:fillRect/>
          </a:stretch>
        </p:blipFill>
        <p:spPr bwMode="auto">
          <a:xfrm>
            <a:off x="7848600" y="2514600"/>
            <a:ext cx="395288" cy="400050"/>
          </a:xfrm>
          <a:prstGeom prst="rect">
            <a:avLst/>
          </a:prstGeom>
          <a:noFill/>
          <a:ln w="9525">
            <a:noFill/>
            <a:miter lim="800000"/>
            <a:headEnd/>
            <a:tailEnd/>
          </a:ln>
        </p:spPr>
      </p:pic>
      <p:sp>
        <p:nvSpPr>
          <p:cNvPr id="22533" name="Rectangle 2"/>
          <p:cNvSpPr>
            <a:spLocks noGrp="1" noChangeArrowheads="1"/>
          </p:cNvSpPr>
          <p:nvPr>
            <p:ph type="title"/>
          </p:nvPr>
        </p:nvSpPr>
        <p:spPr/>
        <p:txBody>
          <a:bodyPr/>
          <a:lstStyle/>
          <a:p>
            <a:pPr eaLnBrk="1" hangingPunct="1"/>
            <a:r>
              <a:rPr lang="en-US" dirty="0" smtClean="0"/>
              <a:t>Comparison of 2G and 3G</a:t>
            </a:r>
          </a:p>
        </p:txBody>
      </p:sp>
      <p:pic>
        <p:nvPicPr>
          <p:cNvPr id="22534" name="Picture 4"/>
          <p:cNvPicPr>
            <a:picLocks noChangeAspect="1" noChangeArrowheads="1"/>
          </p:cNvPicPr>
          <p:nvPr/>
        </p:nvPicPr>
        <p:blipFill>
          <a:blip r:embed="rId5"/>
          <a:srcRect/>
          <a:stretch>
            <a:fillRect/>
          </a:stretch>
        </p:blipFill>
        <p:spPr bwMode="auto">
          <a:xfrm>
            <a:off x="762000" y="2743200"/>
            <a:ext cx="1143000" cy="914400"/>
          </a:xfrm>
          <a:prstGeom prst="rect">
            <a:avLst/>
          </a:prstGeom>
          <a:noFill/>
          <a:ln w="9525">
            <a:noFill/>
            <a:miter lim="800000"/>
            <a:headEnd/>
            <a:tailEnd/>
          </a:ln>
        </p:spPr>
      </p:pic>
      <p:sp>
        <p:nvSpPr>
          <p:cNvPr id="22535" name="Line 5"/>
          <p:cNvSpPr>
            <a:spLocks noChangeShapeType="1"/>
          </p:cNvSpPr>
          <p:nvPr/>
        </p:nvSpPr>
        <p:spPr bwMode="auto">
          <a:xfrm>
            <a:off x="4572000" y="1981200"/>
            <a:ext cx="0" cy="4267200"/>
          </a:xfrm>
          <a:prstGeom prst="line">
            <a:avLst/>
          </a:prstGeom>
          <a:noFill/>
          <a:ln w="9525">
            <a:solidFill>
              <a:schemeClr val="tx1"/>
            </a:solidFill>
            <a:round/>
            <a:headEnd/>
            <a:tailEnd/>
          </a:ln>
        </p:spPr>
        <p:txBody>
          <a:bodyPr/>
          <a:lstStyle/>
          <a:p>
            <a:endParaRPr lang="en-US"/>
          </a:p>
        </p:txBody>
      </p:sp>
      <p:sp>
        <p:nvSpPr>
          <p:cNvPr id="22536" name="Text Box 6"/>
          <p:cNvSpPr txBox="1">
            <a:spLocks noChangeArrowheads="1"/>
          </p:cNvSpPr>
          <p:nvPr/>
        </p:nvSpPr>
        <p:spPr bwMode="auto">
          <a:xfrm>
            <a:off x="762000" y="1905000"/>
            <a:ext cx="3255963" cy="579438"/>
          </a:xfrm>
          <a:prstGeom prst="rect">
            <a:avLst/>
          </a:prstGeom>
          <a:noFill/>
          <a:ln w="9525">
            <a:noFill/>
            <a:miter lim="800000"/>
            <a:headEnd/>
            <a:tailEnd/>
          </a:ln>
        </p:spPr>
        <p:txBody>
          <a:bodyPr wrap="none">
            <a:spAutoFit/>
          </a:bodyPr>
          <a:lstStyle/>
          <a:p>
            <a:r>
              <a:rPr lang="en-US" sz="3200" dirty="0">
                <a:solidFill>
                  <a:srgbClr val="0066CC"/>
                </a:solidFill>
              </a:rPr>
              <a:t>2G – “Monolithic”</a:t>
            </a:r>
          </a:p>
        </p:txBody>
      </p:sp>
      <p:sp>
        <p:nvSpPr>
          <p:cNvPr id="22537" name="Text Box 7"/>
          <p:cNvSpPr txBox="1">
            <a:spLocks noChangeArrowheads="1"/>
          </p:cNvSpPr>
          <p:nvPr/>
        </p:nvSpPr>
        <p:spPr bwMode="auto">
          <a:xfrm>
            <a:off x="381000" y="3657600"/>
            <a:ext cx="3962400" cy="2647950"/>
          </a:xfrm>
          <a:prstGeom prst="rect">
            <a:avLst/>
          </a:prstGeom>
          <a:noFill/>
          <a:ln w="9525">
            <a:noFill/>
            <a:miter lim="800000"/>
            <a:headEnd/>
            <a:tailEnd/>
          </a:ln>
        </p:spPr>
        <p:txBody>
          <a:bodyPr>
            <a:spAutoFit/>
          </a:bodyPr>
          <a:lstStyle/>
          <a:p>
            <a:r>
              <a:rPr lang="en-US"/>
              <a:t>All features offered by the user’s device are either integrated into the software or are integrated through proprietary interfaces.   Adding any new feature means upgrading the device.</a:t>
            </a:r>
          </a:p>
        </p:txBody>
      </p:sp>
      <p:sp>
        <p:nvSpPr>
          <p:cNvPr id="22538" name="Text Box 8"/>
          <p:cNvSpPr txBox="1">
            <a:spLocks noChangeArrowheads="1"/>
          </p:cNvSpPr>
          <p:nvPr/>
        </p:nvSpPr>
        <p:spPr bwMode="auto">
          <a:xfrm>
            <a:off x="5200650" y="1905000"/>
            <a:ext cx="3278188" cy="579438"/>
          </a:xfrm>
          <a:prstGeom prst="rect">
            <a:avLst/>
          </a:prstGeom>
          <a:noFill/>
          <a:ln w="9525">
            <a:noFill/>
            <a:miter lim="800000"/>
            <a:headEnd/>
            <a:tailEnd/>
          </a:ln>
        </p:spPr>
        <p:txBody>
          <a:bodyPr wrap="none">
            <a:spAutoFit/>
          </a:bodyPr>
          <a:lstStyle/>
          <a:p>
            <a:r>
              <a:rPr lang="en-US" sz="3200">
                <a:solidFill>
                  <a:srgbClr val="0066CC"/>
                </a:solidFill>
              </a:rPr>
              <a:t>3G – “Distributed”</a:t>
            </a:r>
          </a:p>
        </p:txBody>
      </p:sp>
      <p:sp>
        <p:nvSpPr>
          <p:cNvPr id="22539" name="Text Box 29"/>
          <p:cNvSpPr txBox="1">
            <a:spLocks noChangeArrowheads="1"/>
          </p:cNvSpPr>
          <p:nvPr/>
        </p:nvSpPr>
        <p:spPr bwMode="auto">
          <a:xfrm>
            <a:off x="4876800" y="4041775"/>
            <a:ext cx="3962400" cy="2282825"/>
          </a:xfrm>
          <a:prstGeom prst="rect">
            <a:avLst/>
          </a:prstGeom>
          <a:noFill/>
          <a:ln w="9525">
            <a:noFill/>
            <a:miter lim="800000"/>
            <a:headEnd/>
            <a:tailEnd/>
          </a:ln>
        </p:spPr>
        <p:txBody>
          <a:bodyPr>
            <a:spAutoFit/>
          </a:bodyPr>
          <a:lstStyle/>
          <a:p>
            <a:r>
              <a:rPr lang="en-US"/>
              <a:t>The user’s device may sport a few basic applications, but many applications can be added through interfaces with external devices, including TVs, PCs, PDAs, and so on</a:t>
            </a:r>
          </a:p>
        </p:txBody>
      </p:sp>
      <p:pic>
        <p:nvPicPr>
          <p:cNvPr id="22540" name="Picture 31"/>
          <p:cNvPicPr>
            <a:picLocks noChangeAspect="1" noChangeArrowheads="1"/>
          </p:cNvPicPr>
          <p:nvPr/>
        </p:nvPicPr>
        <p:blipFill>
          <a:blip r:embed="rId6"/>
          <a:srcRect/>
          <a:stretch>
            <a:fillRect/>
          </a:stretch>
        </p:blipFill>
        <p:spPr bwMode="auto">
          <a:xfrm>
            <a:off x="6019800" y="2438400"/>
            <a:ext cx="609600" cy="609600"/>
          </a:xfrm>
          <a:prstGeom prst="rect">
            <a:avLst/>
          </a:prstGeom>
          <a:noFill/>
          <a:ln w="9525">
            <a:noFill/>
            <a:miter lim="800000"/>
            <a:headEnd/>
            <a:tailEnd/>
          </a:ln>
        </p:spPr>
      </p:pic>
      <p:sp>
        <p:nvSpPr>
          <p:cNvPr id="22541" name="Line 36"/>
          <p:cNvSpPr>
            <a:spLocks noChangeShapeType="1"/>
          </p:cNvSpPr>
          <p:nvPr/>
        </p:nvSpPr>
        <p:spPr bwMode="auto">
          <a:xfrm flipV="1">
            <a:off x="7315200" y="2743200"/>
            <a:ext cx="609600" cy="304800"/>
          </a:xfrm>
          <a:prstGeom prst="line">
            <a:avLst/>
          </a:prstGeom>
          <a:noFill/>
          <a:ln w="9525">
            <a:solidFill>
              <a:schemeClr val="tx1"/>
            </a:solidFill>
            <a:round/>
            <a:headEnd/>
            <a:tailEnd type="triangle" w="med" len="med"/>
          </a:ln>
        </p:spPr>
        <p:txBody>
          <a:bodyPr/>
          <a:lstStyle/>
          <a:p>
            <a:endParaRPr lang="en-US"/>
          </a:p>
        </p:txBody>
      </p:sp>
      <p:sp>
        <p:nvSpPr>
          <p:cNvPr id="22542" name="Line 38"/>
          <p:cNvSpPr>
            <a:spLocks noChangeShapeType="1"/>
          </p:cNvSpPr>
          <p:nvPr/>
        </p:nvSpPr>
        <p:spPr bwMode="auto">
          <a:xfrm>
            <a:off x="7315200" y="3352800"/>
            <a:ext cx="533400" cy="304800"/>
          </a:xfrm>
          <a:prstGeom prst="line">
            <a:avLst/>
          </a:prstGeom>
          <a:noFill/>
          <a:ln w="9525">
            <a:solidFill>
              <a:schemeClr val="tx1"/>
            </a:solidFill>
            <a:round/>
            <a:headEnd/>
            <a:tailEnd type="triangle" w="med" len="med"/>
          </a:ln>
        </p:spPr>
        <p:txBody>
          <a:bodyPr/>
          <a:lstStyle/>
          <a:p>
            <a:endParaRPr lang="en-US"/>
          </a:p>
        </p:txBody>
      </p:sp>
      <p:sp>
        <p:nvSpPr>
          <p:cNvPr id="22543" name="Line 39"/>
          <p:cNvSpPr>
            <a:spLocks noChangeShapeType="1"/>
          </p:cNvSpPr>
          <p:nvPr/>
        </p:nvSpPr>
        <p:spPr bwMode="auto">
          <a:xfrm flipH="1" flipV="1">
            <a:off x="6629400" y="2819400"/>
            <a:ext cx="533400" cy="304800"/>
          </a:xfrm>
          <a:prstGeom prst="line">
            <a:avLst/>
          </a:prstGeom>
          <a:noFill/>
          <a:ln w="9525">
            <a:solidFill>
              <a:schemeClr val="tx1"/>
            </a:solidFill>
            <a:round/>
            <a:headEnd/>
            <a:tailEnd type="triangle" w="med" len="med"/>
          </a:ln>
        </p:spPr>
        <p:txBody>
          <a:bodyPr/>
          <a:lstStyle/>
          <a:p>
            <a:endParaRPr lang="en-US"/>
          </a:p>
        </p:txBody>
      </p:sp>
      <p:sp>
        <p:nvSpPr>
          <p:cNvPr id="22544" name="Line 40"/>
          <p:cNvSpPr>
            <a:spLocks noChangeShapeType="1"/>
          </p:cNvSpPr>
          <p:nvPr/>
        </p:nvSpPr>
        <p:spPr bwMode="auto">
          <a:xfrm flipH="1">
            <a:off x="6477000" y="3352800"/>
            <a:ext cx="685800" cy="304800"/>
          </a:xfrm>
          <a:prstGeom prst="line">
            <a:avLst/>
          </a:prstGeom>
          <a:noFill/>
          <a:ln w="9525">
            <a:solidFill>
              <a:schemeClr val="tx1"/>
            </a:solidFill>
            <a:round/>
            <a:headEnd/>
            <a:tailEnd type="triangle" w="med" len="med"/>
          </a:ln>
        </p:spPr>
        <p:txBody>
          <a:bodyPr/>
          <a:lstStyle/>
          <a:p>
            <a:endParaRPr lang="en-US"/>
          </a:p>
        </p:txBody>
      </p:sp>
      <p:pic>
        <p:nvPicPr>
          <p:cNvPr id="22545" name="Picture 28" descr="closed"/>
          <p:cNvPicPr>
            <a:picLocks noChangeAspect="1" noChangeArrowheads="1"/>
          </p:cNvPicPr>
          <p:nvPr/>
        </p:nvPicPr>
        <p:blipFill>
          <a:blip r:embed="rId7"/>
          <a:srcRect/>
          <a:stretch>
            <a:fillRect/>
          </a:stretch>
        </p:blipFill>
        <p:spPr bwMode="auto">
          <a:xfrm>
            <a:off x="7086600" y="2971800"/>
            <a:ext cx="293688" cy="533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AMS Will…</a:t>
            </a:r>
          </a:p>
        </p:txBody>
      </p:sp>
      <p:sp>
        <p:nvSpPr>
          <p:cNvPr id="23555" name="Rectangle 3"/>
          <p:cNvSpPr>
            <a:spLocks noGrp="1" noChangeArrowheads="1"/>
          </p:cNvSpPr>
          <p:nvPr>
            <p:ph type="body" idx="1"/>
          </p:nvPr>
        </p:nvSpPr>
        <p:spPr/>
        <p:txBody>
          <a:bodyPr/>
          <a:lstStyle/>
          <a:p>
            <a:pPr eaLnBrk="1" hangingPunct="1">
              <a:lnSpc>
                <a:spcPct val="90000"/>
              </a:lnSpc>
            </a:pPr>
            <a:r>
              <a:rPr lang="en-US" sz="2800" smtClean="0"/>
              <a:t>Enable new applications with minimal or no changes to deployed infrastructure</a:t>
            </a:r>
          </a:p>
          <a:p>
            <a:pPr lvl="1" eaLnBrk="1" hangingPunct="1">
              <a:lnSpc>
                <a:spcPct val="90000"/>
              </a:lnSpc>
            </a:pPr>
            <a:r>
              <a:rPr lang="en-US" sz="2400" smtClean="0"/>
              <a:t>New capabilities for users</a:t>
            </a:r>
          </a:p>
          <a:p>
            <a:pPr lvl="1" eaLnBrk="1" hangingPunct="1">
              <a:lnSpc>
                <a:spcPct val="90000"/>
              </a:lnSpc>
            </a:pPr>
            <a:r>
              <a:rPr lang="en-US" sz="2400" smtClean="0"/>
              <a:t>New revenue opportunities for service providers</a:t>
            </a:r>
          </a:p>
          <a:p>
            <a:pPr eaLnBrk="1" hangingPunct="1">
              <a:lnSpc>
                <a:spcPct val="90000"/>
              </a:lnSpc>
            </a:pPr>
            <a:r>
              <a:rPr lang="en-US" sz="2800" smtClean="0"/>
              <a:t>Enable third-party application developers to add new functionality to the system</a:t>
            </a:r>
          </a:p>
          <a:p>
            <a:pPr eaLnBrk="1" hangingPunct="1">
              <a:lnSpc>
                <a:spcPct val="90000"/>
              </a:lnSpc>
            </a:pPr>
            <a:r>
              <a:rPr lang="en-US" sz="2800" smtClean="0"/>
              <a:t>Truly enable multimedia communication that goes well beyond just voice and video</a:t>
            </a:r>
          </a:p>
          <a:p>
            <a:pPr eaLnBrk="1" hangingPunct="1">
              <a:lnSpc>
                <a:spcPct val="90000"/>
              </a:lnSpc>
            </a:pPr>
            <a:r>
              <a:rPr lang="en-US" sz="2800" smtClean="0"/>
              <a:t>Address QoS, security, and NAT/FW issues from the outset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dirty="0" smtClean="0"/>
              <a:t>AMS Architectural Components</a:t>
            </a:r>
            <a:br>
              <a:rPr lang="en-US" sz="4000" dirty="0" smtClean="0"/>
            </a:br>
            <a:r>
              <a:rPr lang="en-US" sz="1200" dirty="0" smtClean="0"/>
              <a:t>(This is a concept and certainly not definitive)</a:t>
            </a:r>
          </a:p>
        </p:txBody>
      </p:sp>
      <p:sp>
        <p:nvSpPr>
          <p:cNvPr id="25603" name="Rectangle 3"/>
          <p:cNvSpPr>
            <a:spLocks noGrp="1" noChangeArrowheads="1"/>
          </p:cNvSpPr>
          <p:nvPr>
            <p:ph type="body" idx="1"/>
          </p:nvPr>
        </p:nvSpPr>
        <p:spPr/>
        <p:txBody>
          <a:bodyPr/>
          <a:lstStyle/>
          <a:p>
            <a:pPr eaLnBrk="1" hangingPunct="1">
              <a:lnSpc>
                <a:spcPct val="80000"/>
              </a:lnSpc>
            </a:pPr>
            <a:r>
              <a:rPr lang="en-US" sz="2400" smtClean="0"/>
              <a:t>“container”</a:t>
            </a:r>
          </a:p>
          <a:p>
            <a:pPr lvl="1" eaLnBrk="1" hangingPunct="1">
              <a:lnSpc>
                <a:spcPct val="80000"/>
              </a:lnSpc>
            </a:pPr>
            <a:r>
              <a:rPr lang="en-US" sz="2000" smtClean="0"/>
              <a:t>This is the device that represents the user to the network (e.g., a desk phone, mobile phone, or softphone application)</a:t>
            </a:r>
          </a:p>
          <a:p>
            <a:pPr eaLnBrk="1" hangingPunct="1">
              <a:lnSpc>
                <a:spcPct val="80000"/>
              </a:lnSpc>
            </a:pPr>
            <a:r>
              <a:rPr lang="en-US" sz="2400" smtClean="0"/>
              <a:t>Application Protocol Entities (APEs)</a:t>
            </a:r>
          </a:p>
          <a:p>
            <a:pPr lvl="1" eaLnBrk="1" hangingPunct="1">
              <a:lnSpc>
                <a:spcPct val="80000"/>
              </a:lnSpc>
            </a:pPr>
            <a:r>
              <a:rPr lang="en-US" sz="2000" smtClean="0"/>
              <a:t>These are the applications that register with the container to provide the user with voice, video, and data collaboration capabilities</a:t>
            </a:r>
          </a:p>
          <a:p>
            <a:pPr eaLnBrk="1" hangingPunct="1">
              <a:lnSpc>
                <a:spcPct val="80000"/>
              </a:lnSpc>
            </a:pPr>
            <a:r>
              <a:rPr lang="en-US" sz="2400" smtClean="0"/>
              <a:t>Service Nodes (SNs)</a:t>
            </a:r>
          </a:p>
          <a:p>
            <a:pPr lvl="1" eaLnBrk="1" hangingPunct="1">
              <a:lnSpc>
                <a:spcPct val="80000"/>
              </a:lnSpc>
            </a:pPr>
            <a:r>
              <a:rPr lang="en-US" sz="2000" smtClean="0"/>
              <a:t>These are the network entities that enable the container to establish communication with a remote entity, facilitate NAT/FW traversal, and provide other network-based services</a:t>
            </a:r>
          </a:p>
          <a:p>
            <a:pPr eaLnBrk="1" hangingPunct="1">
              <a:lnSpc>
                <a:spcPct val="80000"/>
              </a:lnSpc>
            </a:pPr>
            <a:r>
              <a:rPr lang="en-US" sz="2400" smtClean="0"/>
              <a:t>Application Servers (AS)</a:t>
            </a:r>
          </a:p>
          <a:p>
            <a:pPr lvl="1" eaLnBrk="1" hangingPunct="1">
              <a:lnSpc>
                <a:spcPct val="80000"/>
              </a:lnSpc>
            </a:pPr>
            <a:r>
              <a:rPr lang="en-US" sz="2000" smtClean="0"/>
              <a:t>These are elements in the network that provide various services, which might include IPTV, interactive gaming, multipoint conferencing, and so forth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The “Container”</a:t>
            </a:r>
          </a:p>
        </p:txBody>
      </p:sp>
      <p:sp>
        <p:nvSpPr>
          <p:cNvPr id="26627" name="Rectangle 3"/>
          <p:cNvSpPr>
            <a:spLocks noGrp="1" noChangeArrowheads="1"/>
          </p:cNvSpPr>
          <p:nvPr>
            <p:ph type="body" idx="1"/>
          </p:nvPr>
        </p:nvSpPr>
        <p:spPr/>
        <p:txBody>
          <a:bodyPr/>
          <a:lstStyle/>
          <a:p>
            <a:pPr eaLnBrk="1" hangingPunct="1">
              <a:lnSpc>
                <a:spcPct val="80000"/>
              </a:lnSpc>
            </a:pPr>
            <a:r>
              <a:rPr lang="en-US" sz="2000" smtClean="0"/>
              <a:t>Is the primary contact point for the user</a:t>
            </a:r>
          </a:p>
          <a:p>
            <a:pPr eaLnBrk="1" hangingPunct="1">
              <a:lnSpc>
                <a:spcPct val="80000"/>
              </a:lnSpc>
            </a:pPr>
            <a:r>
              <a:rPr lang="en-US" sz="2000" smtClean="0"/>
              <a:t>Handles such functions as user and APE registration with the network</a:t>
            </a:r>
          </a:p>
          <a:p>
            <a:pPr eaLnBrk="1" hangingPunct="1">
              <a:lnSpc>
                <a:spcPct val="80000"/>
              </a:lnSpc>
            </a:pPr>
            <a:r>
              <a:rPr lang="en-US" sz="2000" smtClean="0"/>
              <a:t>Is responsible for securing the signaling paths between the container and the network (or remote parties)</a:t>
            </a:r>
          </a:p>
          <a:p>
            <a:pPr eaLnBrk="1" hangingPunct="1">
              <a:lnSpc>
                <a:spcPct val="80000"/>
              </a:lnSpc>
            </a:pPr>
            <a:r>
              <a:rPr lang="en-US" sz="2000" smtClean="0"/>
              <a:t>With secured signaling paths, enables APEs to exchange keys for media encryption</a:t>
            </a:r>
          </a:p>
          <a:p>
            <a:pPr eaLnBrk="1" hangingPunct="1">
              <a:lnSpc>
                <a:spcPct val="80000"/>
              </a:lnSpc>
            </a:pPr>
            <a:r>
              <a:rPr lang="en-US" sz="2000" smtClean="0"/>
              <a:t>Knows nothing about the APEs and what they do</a:t>
            </a:r>
          </a:p>
          <a:p>
            <a:pPr eaLnBrk="1" hangingPunct="1">
              <a:lnSpc>
                <a:spcPct val="80000"/>
              </a:lnSpc>
            </a:pPr>
            <a:r>
              <a:rPr lang="en-US" sz="2000" smtClean="0"/>
              <a:t>Knows only how to establish a session between two users</a:t>
            </a:r>
          </a:p>
          <a:p>
            <a:pPr eaLnBrk="1" hangingPunct="1">
              <a:lnSpc>
                <a:spcPct val="80000"/>
              </a:lnSpc>
            </a:pPr>
            <a:r>
              <a:rPr lang="en-US" sz="2000" smtClean="0"/>
              <a:t>Is the “control point” for the user</a:t>
            </a:r>
          </a:p>
          <a:p>
            <a:pPr lvl="1" eaLnBrk="1" hangingPunct="1">
              <a:lnSpc>
                <a:spcPct val="80000"/>
              </a:lnSpc>
            </a:pPr>
            <a:r>
              <a:rPr lang="en-US" sz="1800" smtClean="0"/>
              <a:t>Set privacy settings</a:t>
            </a:r>
          </a:p>
          <a:p>
            <a:pPr lvl="1" eaLnBrk="1" hangingPunct="1">
              <a:lnSpc>
                <a:spcPct val="80000"/>
              </a:lnSpc>
            </a:pPr>
            <a:r>
              <a:rPr lang="en-US" sz="1800" smtClean="0"/>
              <a:t>Manage APEs associations</a:t>
            </a:r>
          </a:p>
          <a:p>
            <a:pPr lvl="1" eaLnBrk="1" hangingPunct="1">
              <a:lnSpc>
                <a:spcPct val="80000"/>
              </a:lnSpc>
            </a:pPr>
            <a:r>
              <a:rPr lang="en-US" sz="1800" smtClean="0"/>
              <a:t>Invoke applications</a:t>
            </a:r>
          </a:p>
          <a:p>
            <a:pPr lvl="1" eaLnBrk="1" hangingPunct="1">
              <a:lnSpc>
                <a:spcPct val="80000"/>
              </a:lnSpc>
            </a:pPr>
            <a:r>
              <a:rPr lang="en-US" sz="1800" smtClean="0"/>
              <a:t>Move an active application from one device to another (e.g., “move” a video stream from a mobile device to an HDTV)</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Service Nodes</a:t>
            </a:r>
          </a:p>
        </p:txBody>
      </p:sp>
      <p:sp>
        <p:nvSpPr>
          <p:cNvPr id="27651" name="Rectangle 3"/>
          <p:cNvSpPr>
            <a:spLocks noGrp="1" noChangeArrowheads="1"/>
          </p:cNvSpPr>
          <p:nvPr>
            <p:ph type="body" idx="1"/>
          </p:nvPr>
        </p:nvSpPr>
        <p:spPr/>
        <p:txBody>
          <a:bodyPr/>
          <a:lstStyle/>
          <a:p>
            <a:pPr eaLnBrk="1" hangingPunct="1"/>
            <a:r>
              <a:rPr lang="en-US" sz="2000" dirty="0" smtClean="0"/>
              <a:t>Handle user registration and authentication</a:t>
            </a:r>
          </a:p>
          <a:p>
            <a:pPr eaLnBrk="1" hangingPunct="1"/>
            <a:r>
              <a:rPr lang="en-US" sz="2000" dirty="0" smtClean="0"/>
              <a:t>Perform address resolution</a:t>
            </a:r>
          </a:p>
          <a:p>
            <a:pPr eaLnBrk="1" hangingPunct="1"/>
            <a:r>
              <a:rPr lang="en-US" sz="2000" dirty="0" smtClean="0"/>
              <a:t>Route signaling and media for the container and APEs (directly or via a service node)</a:t>
            </a:r>
          </a:p>
          <a:p>
            <a:pPr eaLnBrk="1" hangingPunct="1"/>
            <a:r>
              <a:rPr lang="en-US" sz="2000" dirty="0" smtClean="0"/>
              <a:t>Facilitate NAT/FW traversal</a:t>
            </a:r>
          </a:p>
          <a:p>
            <a:pPr eaLnBrk="1" hangingPunct="1"/>
            <a:r>
              <a:rPr lang="en-US" sz="2000" dirty="0" smtClean="0"/>
              <a:t>Interface with Application Servers</a:t>
            </a:r>
          </a:p>
          <a:p>
            <a:pPr eaLnBrk="1" hangingPunct="1"/>
            <a:r>
              <a:rPr lang="en-US" sz="2000" dirty="0" smtClean="0"/>
              <a:t>Provides a point of network control\</a:t>
            </a:r>
          </a:p>
          <a:p>
            <a:pPr eaLnBrk="1" hangingPunct="1"/>
            <a:r>
              <a:rPr lang="en-US" sz="2000" dirty="0" smtClean="0"/>
              <a:t>Etc.</a:t>
            </a:r>
          </a:p>
        </p:txBody>
      </p:sp>
      <p:sp>
        <p:nvSpPr>
          <p:cNvPr id="27652" name="Text Box 4"/>
          <p:cNvSpPr txBox="1">
            <a:spLocks noChangeArrowheads="1"/>
          </p:cNvSpPr>
          <p:nvPr/>
        </p:nvSpPr>
        <p:spPr bwMode="auto">
          <a:xfrm>
            <a:off x="1981200" y="5105400"/>
            <a:ext cx="6096000" cy="1187450"/>
          </a:xfrm>
          <a:prstGeom prst="rect">
            <a:avLst/>
          </a:prstGeom>
          <a:noFill/>
          <a:ln w="9525">
            <a:noFill/>
            <a:miter lim="800000"/>
            <a:headEnd/>
            <a:tailEnd/>
          </a:ln>
        </p:spPr>
        <p:txBody>
          <a:bodyPr>
            <a:spAutoFit/>
          </a:bodyPr>
          <a:lstStyle/>
          <a:p>
            <a:pPr>
              <a:spcBef>
                <a:spcPct val="50000"/>
              </a:spcBef>
            </a:pPr>
            <a:r>
              <a:rPr lang="en-US"/>
              <a:t>It is fair to think of “service nodes” as devices similar to gatekeepers, SIP proxies, SBCs, TURN servers, and STUN servers</a:t>
            </a:r>
          </a:p>
        </p:txBody>
      </p:sp>
      <p:sp>
        <p:nvSpPr>
          <p:cNvPr id="27653" name="Line 5"/>
          <p:cNvSpPr>
            <a:spLocks noChangeShapeType="1"/>
          </p:cNvSpPr>
          <p:nvPr/>
        </p:nvSpPr>
        <p:spPr bwMode="auto">
          <a:xfrm>
            <a:off x="1905000" y="5029200"/>
            <a:ext cx="0" cy="1371600"/>
          </a:xfrm>
          <a:prstGeom prst="line">
            <a:avLst/>
          </a:prstGeom>
          <a:noFill/>
          <a:ln w="76200">
            <a:solidFill>
              <a:schemeClr val="accent1"/>
            </a:solidFill>
            <a:round/>
            <a:headEnd/>
            <a:tailEnd/>
          </a:ln>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Application Protocol Entities</a:t>
            </a:r>
          </a:p>
        </p:txBody>
      </p:sp>
      <p:sp>
        <p:nvSpPr>
          <p:cNvPr id="28675" name="Rectangle 3"/>
          <p:cNvSpPr>
            <a:spLocks noGrp="1" noChangeArrowheads="1"/>
          </p:cNvSpPr>
          <p:nvPr>
            <p:ph type="body" idx="1"/>
          </p:nvPr>
        </p:nvSpPr>
        <p:spPr/>
        <p:txBody>
          <a:bodyPr/>
          <a:lstStyle/>
          <a:p>
            <a:pPr eaLnBrk="1" hangingPunct="1">
              <a:lnSpc>
                <a:spcPct val="80000"/>
              </a:lnSpc>
            </a:pPr>
            <a:r>
              <a:rPr lang="en-US" sz="2800" smtClean="0"/>
              <a:t>Responsible for providing a particular application service</a:t>
            </a:r>
          </a:p>
          <a:p>
            <a:pPr lvl="1" eaLnBrk="1" hangingPunct="1">
              <a:lnSpc>
                <a:spcPct val="80000"/>
              </a:lnSpc>
            </a:pPr>
            <a:r>
              <a:rPr lang="en-US" sz="2400" smtClean="0"/>
              <a:t>A standard set of applications will be defined</a:t>
            </a:r>
          </a:p>
          <a:p>
            <a:pPr lvl="1" eaLnBrk="1" hangingPunct="1">
              <a:lnSpc>
                <a:spcPct val="80000"/>
              </a:lnSpc>
            </a:pPr>
            <a:r>
              <a:rPr lang="en-US" sz="2400" smtClean="0"/>
              <a:t>Third parties can develop new applications and plug them into the system</a:t>
            </a:r>
          </a:p>
          <a:p>
            <a:pPr eaLnBrk="1" hangingPunct="1">
              <a:lnSpc>
                <a:spcPct val="80000"/>
              </a:lnSpc>
            </a:pPr>
            <a:r>
              <a:rPr lang="en-US" sz="2800" smtClean="0"/>
              <a:t>Depends on the “container” for session establishment</a:t>
            </a:r>
          </a:p>
          <a:p>
            <a:pPr lvl="1" eaLnBrk="1" hangingPunct="1">
              <a:lnSpc>
                <a:spcPct val="80000"/>
              </a:lnSpc>
            </a:pPr>
            <a:r>
              <a:rPr lang="en-US" sz="2400" smtClean="0"/>
              <a:t>Register with the “container”, not the network</a:t>
            </a:r>
          </a:p>
          <a:p>
            <a:pPr lvl="1" eaLnBrk="1" hangingPunct="1">
              <a:lnSpc>
                <a:spcPct val="80000"/>
              </a:lnSpc>
            </a:pPr>
            <a:r>
              <a:rPr lang="en-US" sz="2400" smtClean="0"/>
              <a:t>The “container” informs the network of the user’s capabilities</a:t>
            </a:r>
          </a:p>
          <a:p>
            <a:pPr lvl="1" eaLnBrk="1" hangingPunct="1">
              <a:lnSpc>
                <a:spcPct val="80000"/>
              </a:lnSpc>
            </a:pPr>
            <a:r>
              <a:rPr lang="en-US" sz="2400" smtClean="0"/>
              <a:t>There is security between the “container” and APEs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Application Protocol Entities</a:t>
            </a:r>
            <a:r>
              <a:rPr lang="en-US" sz="2400" smtClean="0"/>
              <a:t> (cont)</a:t>
            </a:r>
          </a:p>
        </p:txBody>
      </p:sp>
      <p:sp>
        <p:nvSpPr>
          <p:cNvPr id="29699" name="Rectangle 3"/>
          <p:cNvSpPr>
            <a:spLocks noGrp="1" noChangeArrowheads="1"/>
          </p:cNvSpPr>
          <p:nvPr>
            <p:ph type="body" idx="1"/>
          </p:nvPr>
        </p:nvSpPr>
        <p:spPr/>
        <p:txBody>
          <a:bodyPr/>
          <a:lstStyle/>
          <a:p>
            <a:pPr eaLnBrk="1" hangingPunct="1">
              <a:lnSpc>
                <a:spcPct val="90000"/>
              </a:lnSpc>
            </a:pPr>
            <a:r>
              <a:rPr lang="en-US" sz="2400" smtClean="0"/>
              <a:t>APEs can register with multiple “containers” on multiple devices</a:t>
            </a:r>
          </a:p>
          <a:p>
            <a:pPr lvl="1" eaLnBrk="1" hangingPunct="1">
              <a:lnSpc>
                <a:spcPct val="90000"/>
              </a:lnSpc>
            </a:pPr>
            <a:r>
              <a:rPr lang="en-US" sz="2000" smtClean="0"/>
              <a:t>Enables your PC to be a “container” and your IP phone to be another “container”, yet both can utilize the whiteboarding application on your PC</a:t>
            </a:r>
          </a:p>
          <a:p>
            <a:pPr lvl="1" eaLnBrk="1" hangingPunct="1">
              <a:lnSpc>
                <a:spcPct val="90000"/>
              </a:lnSpc>
            </a:pPr>
            <a:r>
              <a:rPr lang="en-US" sz="2000" smtClean="0"/>
              <a:t>Enables your mobile phone to serve as the “container”, your Bluetooth headset serve for voice, and any HD TV screen to serve to deliver video</a:t>
            </a:r>
          </a:p>
          <a:p>
            <a:pPr eaLnBrk="1" hangingPunct="1">
              <a:lnSpc>
                <a:spcPct val="90000"/>
              </a:lnSpc>
            </a:pPr>
            <a:r>
              <a:rPr lang="en-US" sz="2400" smtClean="0"/>
              <a:t>Applications are invoked through user interaction with the “container”</a:t>
            </a:r>
          </a:p>
          <a:p>
            <a:pPr eaLnBrk="1" hangingPunct="1">
              <a:lnSpc>
                <a:spcPct val="90000"/>
              </a:lnSpc>
            </a:pPr>
            <a:r>
              <a:rPr lang="en-US" sz="2400" smtClean="0"/>
              <a:t>A standard “container” and “APE” interface (over a variety of access types) will enable a wide variety of applications that are not possible today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Application Servers</a:t>
            </a:r>
          </a:p>
        </p:txBody>
      </p:sp>
      <p:sp>
        <p:nvSpPr>
          <p:cNvPr id="30723" name="Rectangle 3"/>
          <p:cNvSpPr>
            <a:spLocks noGrp="1" noChangeArrowheads="1"/>
          </p:cNvSpPr>
          <p:nvPr>
            <p:ph type="body" idx="1"/>
          </p:nvPr>
        </p:nvSpPr>
        <p:spPr/>
        <p:txBody>
          <a:bodyPr/>
          <a:lstStyle/>
          <a:p>
            <a:pPr eaLnBrk="1" hangingPunct="1">
              <a:lnSpc>
                <a:spcPct val="90000"/>
              </a:lnSpc>
            </a:pPr>
            <a:r>
              <a:rPr lang="en-US" sz="2400" smtClean="0"/>
              <a:t>Network-based application servers that provide service</a:t>
            </a:r>
          </a:p>
          <a:p>
            <a:pPr eaLnBrk="1" hangingPunct="1">
              <a:lnSpc>
                <a:spcPct val="90000"/>
              </a:lnSpc>
            </a:pPr>
            <a:r>
              <a:rPr lang="en-US" sz="2400" smtClean="0"/>
              <a:t>Application servers will have “container” logic, as well as integrated or distributed application functionality</a:t>
            </a:r>
          </a:p>
          <a:p>
            <a:pPr eaLnBrk="1" hangingPunct="1">
              <a:lnSpc>
                <a:spcPct val="90000"/>
              </a:lnSpc>
            </a:pPr>
            <a:r>
              <a:rPr lang="en-US" sz="2400" smtClean="0"/>
              <a:t>Service providers will be able to deliver multimedia services directly to end users via these network-based servers, including</a:t>
            </a:r>
          </a:p>
          <a:p>
            <a:pPr lvl="1" eaLnBrk="1" hangingPunct="1">
              <a:lnSpc>
                <a:spcPct val="90000"/>
              </a:lnSpc>
            </a:pPr>
            <a:r>
              <a:rPr lang="en-US" sz="2000" smtClean="0"/>
              <a:t>IPTV</a:t>
            </a:r>
          </a:p>
          <a:p>
            <a:pPr lvl="1" eaLnBrk="1" hangingPunct="1">
              <a:lnSpc>
                <a:spcPct val="90000"/>
              </a:lnSpc>
            </a:pPr>
            <a:r>
              <a:rPr lang="en-US" sz="2000" smtClean="0"/>
              <a:t>Broadcast IP radio</a:t>
            </a:r>
          </a:p>
          <a:p>
            <a:pPr lvl="1" eaLnBrk="1" hangingPunct="1">
              <a:lnSpc>
                <a:spcPct val="90000"/>
              </a:lnSpc>
            </a:pPr>
            <a:r>
              <a:rPr lang="en-US" sz="2000" smtClean="0"/>
              <a:t>News transmission</a:t>
            </a:r>
          </a:p>
          <a:p>
            <a:pPr lvl="1" eaLnBrk="1" hangingPunct="1">
              <a:lnSpc>
                <a:spcPct val="90000"/>
              </a:lnSpc>
            </a:pPr>
            <a:r>
              <a:rPr lang="en-US" sz="2000" smtClean="0"/>
              <a:t>Stock quotes</a:t>
            </a:r>
          </a:p>
          <a:p>
            <a:pPr lvl="1" eaLnBrk="1" hangingPunct="1">
              <a:lnSpc>
                <a:spcPct val="90000"/>
              </a:lnSpc>
            </a:pPr>
            <a:r>
              <a:rPr lang="en-US" sz="2000" smtClean="0"/>
              <a:t>Voice and video conferencing</a:t>
            </a:r>
          </a:p>
          <a:p>
            <a:pPr lvl="1" eaLnBrk="1" hangingPunct="1">
              <a:lnSpc>
                <a:spcPct val="90000"/>
              </a:lnSpc>
            </a:pPr>
            <a:r>
              <a:rPr lang="en-US" sz="2000" smtClean="0"/>
              <a:t>Content distribution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A “Container” and APEs</a:t>
            </a:r>
          </a:p>
        </p:txBody>
      </p:sp>
      <p:pic>
        <p:nvPicPr>
          <p:cNvPr id="31747" name="Picture 6" descr="Motorola_Bluetooth_Headset_HS820-resized200"/>
          <p:cNvPicPr>
            <a:picLocks noChangeAspect="1" noChangeArrowheads="1"/>
          </p:cNvPicPr>
          <p:nvPr/>
        </p:nvPicPr>
        <p:blipFill>
          <a:blip r:embed="rId2"/>
          <a:srcRect/>
          <a:stretch>
            <a:fillRect/>
          </a:stretch>
        </p:blipFill>
        <p:spPr bwMode="auto">
          <a:xfrm>
            <a:off x="7391400" y="2057400"/>
            <a:ext cx="1074738" cy="1085850"/>
          </a:xfrm>
          <a:prstGeom prst="rect">
            <a:avLst/>
          </a:prstGeom>
          <a:noFill/>
          <a:ln w="9525">
            <a:noFill/>
            <a:miter lim="800000"/>
            <a:headEnd/>
            <a:tailEnd/>
          </a:ln>
        </p:spPr>
      </p:pic>
      <p:pic>
        <p:nvPicPr>
          <p:cNvPr id="31748" name="Picture 8" descr="closed"/>
          <p:cNvPicPr>
            <a:picLocks noChangeAspect="1" noChangeArrowheads="1"/>
          </p:cNvPicPr>
          <p:nvPr/>
        </p:nvPicPr>
        <p:blipFill>
          <a:blip r:embed="rId3"/>
          <a:srcRect/>
          <a:stretch>
            <a:fillRect/>
          </a:stretch>
        </p:blipFill>
        <p:spPr bwMode="auto">
          <a:xfrm>
            <a:off x="4800600" y="3276600"/>
            <a:ext cx="814388" cy="1481138"/>
          </a:xfrm>
          <a:prstGeom prst="rect">
            <a:avLst/>
          </a:prstGeom>
          <a:noFill/>
          <a:ln w="9525">
            <a:noFill/>
            <a:miter lim="800000"/>
            <a:headEnd/>
            <a:tailEnd/>
          </a:ln>
        </p:spPr>
      </p:pic>
      <p:pic>
        <p:nvPicPr>
          <p:cNvPr id="31749" name="Picture 12" descr="spacesaver2"/>
          <p:cNvPicPr>
            <a:picLocks noChangeAspect="1" noChangeArrowheads="1"/>
          </p:cNvPicPr>
          <p:nvPr/>
        </p:nvPicPr>
        <p:blipFill>
          <a:blip r:embed="rId4"/>
          <a:srcRect/>
          <a:stretch>
            <a:fillRect/>
          </a:stretch>
        </p:blipFill>
        <p:spPr bwMode="auto">
          <a:xfrm>
            <a:off x="609600" y="3962400"/>
            <a:ext cx="1981200" cy="1352550"/>
          </a:xfrm>
          <a:prstGeom prst="rect">
            <a:avLst/>
          </a:prstGeom>
          <a:noFill/>
          <a:ln w="9525">
            <a:noFill/>
            <a:miter lim="800000"/>
            <a:headEnd/>
            <a:tailEnd/>
          </a:ln>
        </p:spPr>
      </p:pic>
      <p:pic>
        <p:nvPicPr>
          <p:cNvPr id="31750" name="Picture 10"/>
          <p:cNvPicPr>
            <a:picLocks noChangeAspect="1" noChangeArrowheads="1"/>
          </p:cNvPicPr>
          <p:nvPr/>
        </p:nvPicPr>
        <p:blipFill>
          <a:blip r:embed="rId5"/>
          <a:srcRect/>
          <a:stretch>
            <a:fillRect/>
          </a:stretch>
        </p:blipFill>
        <p:spPr bwMode="auto">
          <a:xfrm>
            <a:off x="609600" y="1905000"/>
            <a:ext cx="2286000" cy="2286000"/>
          </a:xfrm>
          <a:prstGeom prst="rect">
            <a:avLst/>
          </a:prstGeom>
          <a:noFill/>
          <a:ln w="9525">
            <a:noFill/>
            <a:miter lim="800000"/>
            <a:headEnd/>
            <a:tailEnd/>
          </a:ln>
        </p:spPr>
      </p:pic>
      <p:sp>
        <p:nvSpPr>
          <p:cNvPr id="31751" name="Text Box 13"/>
          <p:cNvSpPr txBox="1">
            <a:spLocks noChangeArrowheads="1"/>
          </p:cNvSpPr>
          <p:nvPr/>
        </p:nvSpPr>
        <p:spPr bwMode="auto">
          <a:xfrm>
            <a:off x="4578350" y="4800600"/>
            <a:ext cx="1289050" cy="366713"/>
          </a:xfrm>
          <a:prstGeom prst="rect">
            <a:avLst/>
          </a:prstGeom>
          <a:noFill/>
          <a:ln w="9525">
            <a:noFill/>
            <a:miter lim="800000"/>
            <a:headEnd/>
            <a:tailEnd/>
          </a:ln>
        </p:spPr>
        <p:txBody>
          <a:bodyPr wrap="none">
            <a:spAutoFit/>
          </a:bodyPr>
          <a:lstStyle/>
          <a:p>
            <a:r>
              <a:rPr lang="en-US" sz="1800"/>
              <a:t>“Container”</a:t>
            </a:r>
          </a:p>
        </p:txBody>
      </p:sp>
      <p:sp>
        <p:nvSpPr>
          <p:cNvPr id="31752" name="Line 14"/>
          <p:cNvSpPr>
            <a:spLocks noChangeShapeType="1"/>
          </p:cNvSpPr>
          <p:nvPr/>
        </p:nvSpPr>
        <p:spPr bwMode="auto">
          <a:xfrm flipV="1">
            <a:off x="5638800" y="2743200"/>
            <a:ext cx="1905000" cy="99060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31753" name="Text Box 15"/>
          <p:cNvSpPr txBox="1">
            <a:spLocks noChangeArrowheads="1"/>
          </p:cNvSpPr>
          <p:nvPr/>
        </p:nvSpPr>
        <p:spPr bwMode="auto">
          <a:xfrm>
            <a:off x="7239000" y="1828800"/>
            <a:ext cx="1327150" cy="366713"/>
          </a:xfrm>
          <a:prstGeom prst="rect">
            <a:avLst/>
          </a:prstGeom>
          <a:noFill/>
          <a:ln w="9525">
            <a:noFill/>
            <a:miter lim="800000"/>
            <a:headEnd/>
            <a:tailEnd/>
          </a:ln>
        </p:spPr>
        <p:txBody>
          <a:bodyPr wrap="none">
            <a:spAutoFit/>
          </a:bodyPr>
          <a:lstStyle/>
          <a:p>
            <a:r>
              <a:rPr lang="en-US" sz="1800"/>
              <a:t>“voice_app”</a:t>
            </a:r>
          </a:p>
        </p:txBody>
      </p:sp>
      <p:sp>
        <p:nvSpPr>
          <p:cNvPr id="31754" name="Line 16"/>
          <p:cNvSpPr>
            <a:spLocks noChangeShapeType="1"/>
          </p:cNvSpPr>
          <p:nvPr/>
        </p:nvSpPr>
        <p:spPr bwMode="auto">
          <a:xfrm>
            <a:off x="5943600" y="2209800"/>
            <a:ext cx="762000" cy="914400"/>
          </a:xfrm>
          <a:prstGeom prst="line">
            <a:avLst/>
          </a:prstGeom>
          <a:noFill/>
          <a:ln w="9525">
            <a:solidFill>
              <a:schemeClr val="tx1"/>
            </a:solidFill>
            <a:round/>
            <a:headEnd/>
            <a:tailEnd type="triangle" w="med" len="med"/>
          </a:ln>
        </p:spPr>
        <p:txBody>
          <a:bodyPr/>
          <a:lstStyle/>
          <a:p>
            <a:endParaRPr lang="en-US"/>
          </a:p>
        </p:txBody>
      </p:sp>
      <p:sp>
        <p:nvSpPr>
          <p:cNvPr id="31755" name="Text Box 17"/>
          <p:cNvSpPr txBox="1">
            <a:spLocks noChangeArrowheads="1"/>
          </p:cNvSpPr>
          <p:nvPr/>
        </p:nvSpPr>
        <p:spPr bwMode="auto">
          <a:xfrm>
            <a:off x="3810000" y="1676400"/>
            <a:ext cx="2743200" cy="517525"/>
          </a:xfrm>
          <a:prstGeom prst="rect">
            <a:avLst/>
          </a:prstGeom>
          <a:noFill/>
          <a:ln w="9525">
            <a:noFill/>
            <a:miter lim="800000"/>
            <a:headEnd/>
            <a:tailEnd/>
          </a:ln>
        </p:spPr>
        <p:txBody>
          <a:bodyPr>
            <a:spAutoFit/>
          </a:bodyPr>
          <a:lstStyle/>
          <a:p>
            <a:pPr algn="ctr"/>
            <a:r>
              <a:rPr lang="en-US" sz="1400"/>
              <a:t>Standardized interface(s) between the container and APEs</a:t>
            </a:r>
          </a:p>
        </p:txBody>
      </p:sp>
      <p:sp>
        <p:nvSpPr>
          <p:cNvPr id="31756" name="Line 18"/>
          <p:cNvSpPr>
            <a:spLocks noChangeShapeType="1"/>
          </p:cNvSpPr>
          <p:nvPr/>
        </p:nvSpPr>
        <p:spPr bwMode="auto">
          <a:xfrm>
            <a:off x="2286000" y="2743200"/>
            <a:ext cx="2438400" cy="106680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31757" name="Text Box 19"/>
          <p:cNvSpPr txBox="1">
            <a:spLocks noChangeArrowheads="1"/>
          </p:cNvSpPr>
          <p:nvPr/>
        </p:nvSpPr>
        <p:spPr bwMode="auto">
          <a:xfrm>
            <a:off x="914400" y="1676400"/>
            <a:ext cx="1314450" cy="366713"/>
          </a:xfrm>
          <a:prstGeom prst="rect">
            <a:avLst/>
          </a:prstGeom>
          <a:noFill/>
          <a:ln w="9525">
            <a:noFill/>
            <a:miter lim="800000"/>
            <a:headEnd/>
            <a:tailEnd/>
          </a:ln>
        </p:spPr>
        <p:txBody>
          <a:bodyPr wrap="none">
            <a:spAutoFit/>
          </a:bodyPr>
          <a:lstStyle/>
          <a:p>
            <a:r>
              <a:rPr lang="en-US" sz="1800"/>
              <a:t>“share_app”</a:t>
            </a:r>
          </a:p>
        </p:txBody>
      </p:sp>
      <p:sp>
        <p:nvSpPr>
          <p:cNvPr id="31758" name="Line 20"/>
          <p:cNvSpPr>
            <a:spLocks noChangeShapeType="1"/>
          </p:cNvSpPr>
          <p:nvPr/>
        </p:nvSpPr>
        <p:spPr bwMode="auto">
          <a:xfrm flipH="1">
            <a:off x="3581400" y="2209800"/>
            <a:ext cx="838200" cy="1066800"/>
          </a:xfrm>
          <a:prstGeom prst="line">
            <a:avLst/>
          </a:prstGeom>
          <a:noFill/>
          <a:ln w="9525">
            <a:solidFill>
              <a:schemeClr val="tx1"/>
            </a:solidFill>
            <a:round/>
            <a:headEnd/>
            <a:tailEnd type="triangle" w="med" len="med"/>
          </a:ln>
        </p:spPr>
        <p:txBody>
          <a:bodyPr/>
          <a:lstStyle/>
          <a:p>
            <a:endParaRPr lang="en-US"/>
          </a:p>
        </p:txBody>
      </p:sp>
      <p:sp>
        <p:nvSpPr>
          <p:cNvPr id="31759" name="Text Box 22"/>
          <p:cNvSpPr txBox="1">
            <a:spLocks noChangeArrowheads="1"/>
          </p:cNvSpPr>
          <p:nvPr/>
        </p:nvSpPr>
        <p:spPr bwMode="auto">
          <a:xfrm>
            <a:off x="2438400" y="5486400"/>
            <a:ext cx="5334000" cy="1069975"/>
          </a:xfrm>
          <a:prstGeom prst="rect">
            <a:avLst/>
          </a:prstGeom>
          <a:noFill/>
          <a:ln w="9525">
            <a:noFill/>
            <a:miter lim="800000"/>
            <a:headEnd/>
            <a:tailEnd/>
          </a:ln>
        </p:spPr>
        <p:txBody>
          <a:bodyPr>
            <a:spAutoFit/>
          </a:bodyPr>
          <a:lstStyle/>
          <a:p>
            <a:r>
              <a:rPr lang="en-US" sz="1600"/>
              <a:t>APEs and “containers” may find each other through static provisioning, technologies like Bluetooth, dynamic service discovery protocols, etc.  The “container” will identify APEs and allow the user to authorize the relationship.</a:t>
            </a:r>
          </a:p>
        </p:txBody>
      </p:sp>
      <p:pic>
        <p:nvPicPr>
          <p:cNvPr id="31760" name="Picture 24"/>
          <p:cNvPicPr>
            <a:picLocks noChangeAspect="1" noChangeArrowheads="1"/>
          </p:cNvPicPr>
          <p:nvPr/>
        </p:nvPicPr>
        <p:blipFill>
          <a:blip r:embed="rId6"/>
          <a:srcRect/>
          <a:stretch>
            <a:fillRect/>
          </a:stretch>
        </p:blipFill>
        <p:spPr bwMode="auto">
          <a:xfrm>
            <a:off x="2419350" y="3048000"/>
            <a:ext cx="273050" cy="361950"/>
          </a:xfrm>
          <a:prstGeom prst="rect">
            <a:avLst/>
          </a:prstGeom>
          <a:noFill/>
          <a:ln w="9525">
            <a:noFill/>
            <a:miter lim="800000"/>
            <a:headEnd/>
            <a:tailEnd/>
          </a:ln>
        </p:spPr>
      </p:pic>
      <p:sp>
        <p:nvSpPr>
          <p:cNvPr id="31761" name="Line 25"/>
          <p:cNvSpPr>
            <a:spLocks noChangeShapeType="1"/>
          </p:cNvSpPr>
          <p:nvPr/>
        </p:nvSpPr>
        <p:spPr bwMode="auto">
          <a:xfrm flipH="1" flipV="1">
            <a:off x="2590800" y="3352800"/>
            <a:ext cx="228600" cy="609600"/>
          </a:xfrm>
          <a:prstGeom prst="line">
            <a:avLst/>
          </a:prstGeom>
          <a:noFill/>
          <a:ln w="9525">
            <a:solidFill>
              <a:schemeClr val="tx1"/>
            </a:solidFill>
            <a:round/>
            <a:headEnd/>
            <a:tailEnd type="triangle" w="med" len="med"/>
          </a:ln>
        </p:spPr>
        <p:txBody>
          <a:bodyPr/>
          <a:lstStyle/>
          <a:p>
            <a:endParaRPr lang="en-US"/>
          </a:p>
        </p:txBody>
      </p:sp>
      <p:sp>
        <p:nvSpPr>
          <p:cNvPr id="31762" name="Text Box 26"/>
          <p:cNvSpPr txBox="1">
            <a:spLocks noChangeArrowheads="1"/>
          </p:cNvSpPr>
          <p:nvPr/>
        </p:nvSpPr>
        <p:spPr bwMode="auto">
          <a:xfrm>
            <a:off x="2743200" y="3962400"/>
            <a:ext cx="1371600" cy="774700"/>
          </a:xfrm>
          <a:prstGeom prst="rect">
            <a:avLst/>
          </a:prstGeom>
          <a:noFill/>
          <a:ln w="9525">
            <a:noFill/>
            <a:miter lim="800000"/>
            <a:headEnd/>
            <a:tailEnd/>
          </a:ln>
        </p:spPr>
        <p:txBody>
          <a:bodyPr>
            <a:spAutoFit/>
          </a:bodyPr>
          <a:lstStyle/>
          <a:p>
            <a:r>
              <a:rPr lang="en-US" sz="900"/>
              <a:t>Another “Container”, but not being used as part of this conference.  “share_app” registered with both containers.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Objectives</a:t>
            </a:r>
          </a:p>
        </p:txBody>
      </p:sp>
      <p:sp>
        <p:nvSpPr>
          <p:cNvPr id="4099" name="Rectangle 3"/>
          <p:cNvSpPr>
            <a:spLocks noGrp="1" noChangeArrowheads="1"/>
          </p:cNvSpPr>
          <p:nvPr>
            <p:ph type="body" idx="1"/>
          </p:nvPr>
        </p:nvSpPr>
        <p:spPr/>
        <p:txBody>
          <a:bodyPr/>
          <a:lstStyle/>
          <a:p>
            <a:pPr eaLnBrk="1" hangingPunct="1"/>
            <a:r>
              <a:rPr lang="en-US" dirty="0" smtClean="0"/>
              <a:t>Improve the end user experience</a:t>
            </a:r>
          </a:p>
          <a:p>
            <a:pPr eaLnBrk="1" hangingPunct="1"/>
            <a:r>
              <a:rPr lang="en-US" dirty="0" smtClean="0"/>
              <a:t>Enable innovative applications</a:t>
            </a:r>
          </a:p>
          <a:p>
            <a:pPr eaLnBrk="1" hangingPunct="1"/>
            <a:r>
              <a:rPr lang="en-US" dirty="0" smtClean="0"/>
              <a:t>Enable mobility</a:t>
            </a:r>
          </a:p>
          <a:p>
            <a:pPr eaLnBrk="1" hangingPunct="1"/>
            <a:r>
              <a:rPr lang="en-US" dirty="0" smtClean="0"/>
              <a:t>Enable multimedia</a:t>
            </a:r>
          </a:p>
          <a:p>
            <a:pPr eaLnBrk="1" hangingPunct="1"/>
            <a:r>
              <a:rPr lang="en-US" dirty="0" smtClean="0"/>
              <a:t>Make it easy to use</a:t>
            </a:r>
          </a:p>
          <a:p>
            <a:pPr eaLnBrk="1" hangingPunct="1"/>
            <a:r>
              <a:rPr lang="en-US" dirty="0" smtClean="0"/>
              <a:t>Improve productivity</a:t>
            </a:r>
          </a:p>
          <a:p>
            <a:pPr eaLnBrk="1" hangingPunct="1"/>
            <a:r>
              <a:rPr lang="en-US" dirty="0" smtClean="0"/>
              <a:t>Ease application and service development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Typical Offices</a:t>
            </a:r>
          </a:p>
        </p:txBody>
      </p:sp>
      <p:pic>
        <p:nvPicPr>
          <p:cNvPr id="32771" name="Picture 4" descr="spacesaver2"/>
          <p:cNvPicPr>
            <a:picLocks noChangeAspect="1" noChangeArrowheads="1"/>
          </p:cNvPicPr>
          <p:nvPr/>
        </p:nvPicPr>
        <p:blipFill>
          <a:blip r:embed="rId2"/>
          <a:srcRect/>
          <a:stretch>
            <a:fillRect/>
          </a:stretch>
        </p:blipFill>
        <p:spPr bwMode="auto">
          <a:xfrm>
            <a:off x="2057400" y="4038600"/>
            <a:ext cx="1981200" cy="1352550"/>
          </a:xfrm>
          <a:prstGeom prst="rect">
            <a:avLst/>
          </a:prstGeom>
          <a:noFill/>
          <a:ln w="9525">
            <a:noFill/>
            <a:miter lim="800000"/>
            <a:headEnd/>
            <a:tailEnd/>
          </a:ln>
        </p:spPr>
      </p:pic>
      <p:pic>
        <p:nvPicPr>
          <p:cNvPr id="32772" name="Picture 5"/>
          <p:cNvPicPr>
            <a:picLocks noChangeAspect="1" noChangeArrowheads="1"/>
          </p:cNvPicPr>
          <p:nvPr/>
        </p:nvPicPr>
        <p:blipFill>
          <a:blip r:embed="rId3"/>
          <a:srcRect/>
          <a:stretch>
            <a:fillRect/>
          </a:stretch>
        </p:blipFill>
        <p:spPr bwMode="auto">
          <a:xfrm>
            <a:off x="2057400" y="1981200"/>
            <a:ext cx="2286000" cy="2286000"/>
          </a:xfrm>
          <a:prstGeom prst="rect">
            <a:avLst/>
          </a:prstGeom>
          <a:noFill/>
          <a:ln w="9525">
            <a:noFill/>
            <a:miter lim="800000"/>
            <a:headEnd/>
            <a:tailEnd/>
          </a:ln>
        </p:spPr>
      </p:pic>
      <p:pic>
        <p:nvPicPr>
          <p:cNvPr id="32773" name="Picture 6"/>
          <p:cNvPicPr>
            <a:picLocks noChangeAspect="1" noChangeArrowheads="1"/>
          </p:cNvPicPr>
          <p:nvPr/>
        </p:nvPicPr>
        <p:blipFill>
          <a:blip r:embed="rId4"/>
          <a:srcRect/>
          <a:stretch>
            <a:fillRect/>
          </a:stretch>
        </p:blipFill>
        <p:spPr bwMode="auto">
          <a:xfrm>
            <a:off x="304800" y="3276600"/>
            <a:ext cx="1143000" cy="914400"/>
          </a:xfrm>
          <a:prstGeom prst="rect">
            <a:avLst/>
          </a:prstGeom>
          <a:noFill/>
          <a:ln w="9525">
            <a:noFill/>
            <a:miter lim="800000"/>
            <a:headEnd/>
            <a:tailEnd/>
          </a:ln>
        </p:spPr>
      </p:pic>
      <p:sp>
        <p:nvSpPr>
          <p:cNvPr id="32774" name="Text Box 7"/>
          <p:cNvSpPr txBox="1">
            <a:spLocks noChangeArrowheads="1"/>
          </p:cNvSpPr>
          <p:nvPr/>
        </p:nvSpPr>
        <p:spPr bwMode="auto">
          <a:xfrm>
            <a:off x="152400" y="2895600"/>
            <a:ext cx="1289050" cy="366713"/>
          </a:xfrm>
          <a:prstGeom prst="rect">
            <a:avLst/>
          </a:prstGeom>
          <a:noFill/>
          <a:ln w="9525">
            <a:noFill/>
            <a:miter lim="800000"/>
            <a:headEnd/>
            <a:tailEnd/>
          </a:ln>
        </p:spPr>
        <p:txBody>
          <a:bodyPr wrap="none">
            <a:spAutoFit/>
          </a:bodyPr>
          <a:lstStyle/>
          <a:p>
            <a:r>
              <a:rPr lang="en-US" sz="1800"/>
              <a:t>“Container”</a:t>
            </a:r>
          </a:p>
        </p:txBody>
      </p:sp>
      <p:sp>
        <p:nvSpPr>
          <p:cNvPr id="32775" name="Text Box 8"/>
          <p:cNvSpPr txBox="1">
            <a:spLocks noChangeArrowheads="1"/>
          </p:cNvSpPr>
          <p:nvPr/>
        </p:nvSpPr>
        <p:spPr bwMode="auto">
          <a:xfrm>
            <a:off x="228600" y="4114800"/>
            <a:ext cx="1327150" cy="366713"/>
          </a:xfrm>
          <a:prstGeom prst="rect">
            <a:avLst/>
          </a:prstGeom>
          <a:noFill/>
          <a:ln w="9525">
            <a:noFill/>
            <a:miter lim="800000"/>
            <a:headEnd/>
            <a:tailEnd/>
          </a:ln>
        </p:spPr>
        <p:txBody>
          <a:bodyPr wrap="none">
            <a:spAutoFit/>
          </a:bodyPr>
          <a:lstStyle/>
          <a:p>
            <a:r>
              <a:rPr lang="en-US" sz="1800"/>
              <a:t>“voice_app”</a:t>
            </a:r>
          </a:p>
        </p:txBody>
      </p:sp>
      <p:sp>
        <p:nvSpPr>
          <p:cNvPr id="32776" name="Line 10"/>
          <p:cNvSpPr>
            <a:spLocks noChangeShapeType="1"/>
          </p:cNvSpPr>
          <p:nvPr/>
        </p:nvSpPr>
        <p:spPr bwMode="auto">
          <a:xfrm flipV="1">
            <a:off x="1371600" y="3276600"/>
            <a:ext cx="685800" cy="381000"/>
          </a:xfrm>
          <a:prstGeom prst="line">
            <a:avLst/>
          </a:prstGeom>
          <a:noFill/>
          <a:ln w="9525">
            <a:solidFill>
              <a:schemeClr val="tx1"/>
            </a:solidFill>
            <a:prstDash val="dash"/>
            <a:round/>
            <a:headEnd type="triangle" w="med" len="med"/>
            <a:tailEnd type="triangle" w="med" len="med"/>
          </a:ln>
        </p:spPr>
        <p:txBody>
          <a:bodyPr/>
          <a:lstStyle/>
          <a:p>
            <a:endParaRPr lang="en-US"/>
          </a:p>
        </p:txBody>
      </p:sp>
      <p:pic>
        <p:nvPicPr>
          <p:cNvPr id="32777" name="Picture 11" descr="spacesaver2"/>
          <p:cNvPicPr>
            <a:picLocks noChangeAspect="1" noChangeArrowheads="1"/>
          </p:cNvPicPr>
          <p:nvPr/>
        </p:nvPicPr>
        <p:blipFill>
          <a:blip r:embed="rId2"/>
          <a:srcRect/>
          <a:stretch>
            <a:fillRect/>
          </a:stretch>
        </p:blipFill>
        <p:spPr bwMode="auto">
          <a:xfrm>
            <a:off x="5638800" y="4029075"/>
            <a:ext cx="1981200" cy="1352550"/>
          </a:xfrm>
          <a:prstGeom prst="rect">
            <a:avLst/>
          </a:prstGeom>
          <a:noFill/>
          <a:ln w="9525">
            <a:noFill/>
            <a:miter lim="800000"/>
            <a:headEnd/>
            <a:tailEnd/>
          </a:ln>
        </p:spPr>
      </p:pic>
      <p:grpSp>
        <p:nvGrpSpPr>
          <p:cNvPr id="32778" name="Group 21"/>
          <p:cNvGrpSpPr>
            <a:grpSpLocks/>
          </p:cNvGrpSpPr>
          <p:nvPr/>
        </p:nvGrpSpPr>
        <p:grpSpPr bwMode="auto">
          <a:xfrm>
            <a:off x="5638800" y="1971675"/>
            <a:ext cx="2286000" cy="2286000"/>
            <a:chOff x="3552" y="1242"/>
            <a:chExt cx="1440" cy="1440"/>
          </a:xfrm>
        </p:grpSpPr>
        <p:pic>
          <p:nvPicPr>
            <p:cNvPr id="32786" name="Picture 12"/>
            <p:cNvPicPr>
              <a:picLocks noChangeAspect="1" noChangeArrowheads="1"/>
            </p:cNvPicPr>
            <p:nvPr/>
          </p:nvPicPr>
          <p:blipFill>
            <a:blip r:embed="rId3"/>
            <a:srcRect/>
            <a:stretch>
              <a:fillRect/>
            </a:stretch>
          </p:blipFill>
          <p:spPr bwMode="auto">
            <a:xfrm>
              <a:off x="3552" y="1242"/>
              <a:ext cx="1440" cy="1440"/>
            </a:xfrm>
            <a:prstGeom prst="rect">
              <a:avLst/>
            </a:prstGeom>
            <a:noFill/>
            <a:ln w="9525">
              <a:noFill/>
              <a:miter lim="800000"/>
              <a:headEnd/>
              <a:tailEnd/>
            </a:ln>
          </p:spPr>
        </p:pic>
        <p:pic>
          <p:nvPicPr>
            <p:cNvPr id="32787" name="Picture 14"/>
            <p:cNvPicPr>
              <a:picLocks noChangeAspect="1" noChangeArrowheads="1"/>
            </p:cNvPicPr>
            <p:nvPr/>
          </p:nvPicPr>
          <p:blipFill>
            <a:blip r:embed="rId5"/>
            <a:srcRect/>
            <a:stretch>
              <a:fillRect/>
            </a:stretch>
          </p:blipFill>
          <p:spPr bwMode="auto">
            <a:xfrm>
              <a:off x="4676" y="1920"/>
              <a:ext cx="172" cy="228"/>
            </a:xfrm>
            <a:prstGeom prst="rect">
              <a:avLst/>
            </a:prstGeom>
            <a:noFill/>
            <a:ln w="9525">
              <a:noFill/>
              <a:miter lim="800000"/>
              <a:headEnd/>
              <a:tailEnd/>
            </a:ln>
          </p:spPr>
        </p:pic>
      </p:grpSp>
      <p:sp>
        <p:nvSpPr>
          <p:cNvPr id="32779" name="Line 15"/>
          <p:cNvSpPr>
            <a:spLocks noChangeShapeType="1"/>
          </p:cNvSpPr>
          <p:nvPr/>
        </p:nvSpPr>
        <p:spPr bwMode="auto">
          <a:xfrm>
            <a:off x="4953000" y="1524000"/>
            <a:ext cx="0" cy="4724400"/>
          </a:xfrm>
          <a:prstGeom prst="line">
            <a:avLst/>
          </a:prstGeom>
          <a:noFill/>
          <a:ln w="9525">
            <a:solidFill>
              <a:schemeClr val="tx1"/>
            </a:solidFill>
            <a:round/>
            <a:headEnd/>
            <a:tailEnd/>
          </a:ln>
        </p:spPr>
        <p:txBody>
          <a:bodyPr/>
          <a:lstStyle/>
          <a:p>
            <a:endParaRPr lang="en-US"/>
          </a:p>
        </p:txBody>
      </p:sp>
      <p:sp>
        <p:nvSpPr>
          <p:cNvPr id="32780" name="Text Box 16"/>
          <p:cNvSpPr txBox="1">
            <a:spLocks noChangeArrowheads="1"/>
          </p:cNvSpPr>
          <p:nvPr/>
        </p:nvSpPr>
        <p:spPr bwMode="auto">
          <a:xfrm>
            <a:off x="7391400" y="4038600"/>
            <a:ext cx="1327150" cy="641350"/>
          </a:xfrm>
          <a:prstGeom prst="rect">
            <a:avLst/>
          </a:prstGeom>
          <a:noFill/>
          <a:ln w="9525">
            <a:noFill/>
            <a:miter lim="800000"/>
            <a:headEnd/>
            <a:tailEnd/>
          </a:ln>
        </p:spPr>
        <p:txBody>
          <a:bodyPr wrap="none">
            <a:spAutoFit/>
          </a:bodyPr>
          <a:lstStyle/>
          <a:p>
            <a:r>
              <a:rPr lang="en-US" sz="1800"/>
              <a:t>“Container”</a:t>
            </a:r>
          </a:p>
          <a:p>
            <a:r>
              <a:rPr lang="en-US" sz="1800"/>
              <a:t>“voice_app”</a:t>
            </a:r>
          </a:p>
        </p:txBody>
      </p:sp>
      <p:sp>
        <p:nvSpPr>
          <p:cNvPr id="32781" name="Line 18"/>
          <p:cNvSpPr>
            <a:spLocks noChangeShapeType="1"/>
          </p:cNvSpPr>
          <p:nvPr/>
        </p:nvSpPr>
        <p:spPr bwMode="auto">
          <a:xfrm>
            <a:off x="3124200" y="2057400"/>
            <a:ext cx="0" cy="381000"/>
          </a:xfrm>
          <a:prstGeom prst="line">
            <a:avLst/>
          </a:prstGeom>
          <a:noFill/>
          <a:ln w="9525">
            <a:solidFill>
              <a:schemeClr val="tx1"/>
            </a:solidFill>
            <a:round/>
            <a:headEnd/>
            <a:tailEnd type="triangle" w="med" len="med"/>
          </a:ln>
        </p:spPr>
        <p:txBody>
          <a:bodyPr/>
          <a:lstStyle/>
          <a:p>
            <a:endParaRPr lang="en-US"/>
          </a:p>
        </p:txBody>
      </p:sp>
      <p:sp>
        <p:nvSpPr>
          <p:cNvPr id="32782" name="Line 19"/>
          <p:cNvSpPr>
            <a:spLocks noChangeShapeType="1"/>
          </p:cNvSpPr>
          <p:nvPr/>
        </p:nvSpPr>
        <p:spPr bwMode="auto">
          <a:xfrm>
            <a:off x="6705600" y="2057400"/>
            <a:ext cx="0" cy="381000"/>
          </a:xfrm>
          <a:prstGeom prst="line">
            <a:avLst/>
          </a:prstGeom>
          <a:noFill/>
          <a:ln w="9525">
            <a:solidFill>
              <a:schemeClr val="tx1"/>
            </a:solidFill>
            <a:round/>
            <a:headEnd/>
            <a:tailEnd type="triangle" w="med" len="med"/>
          </a:ln>
        </p:spPr>
        <p:txBody>
          <a:bodyPr/>
          <a:lstStyle/>
          <a:p>
            <a:endParaRPr lang="en-US"/>
          </a:p>
        </p:txBody>
      </p:sp>
      <p:sp>
        <p:nvSpPr>
          <p:cNvPr id="32783" name="Line 20"/>
          <p:cNvSpPr>
            <a:spLocks noChangeShapeType="1"/>
          </p:cNvSpPr>
          <p:nvPr/>
        </p:nvSpPr>
        <p:spPr bwMode="auto">
          <a:xfrm flipH="1" flipV="1">
            <a:off x="7620000" y="3352800"/>
            <a:ext cx="381000" cy="762000"/>
          </a:xfrm>
          <a:prstGeom prst="line">
            <a:avLst/>
          </a:prstGeom>
          <a:noFill/>
          <a:ln w="9525">
            <a:solidFill>
              <a:schemeClr val="tx1"/>
            </a:solidFill>
            <a:round/>
            <a:headEnd/>
            <a:tailEnd type="triangle" w="med" len="med"/>
          </a:ln>
        </p:spPr>
        <p:txBody>
          <a:bodyPr/>
          <a:lstStyle/>
          <a:p>
            <a:endParaRPr lang="en-US"/>
          </a:p>
        </p:txBody>
      </p:sp>
      <p:sp>
        <p:nvSpPr>
          <p:cNvPr id="32784" name="Text Box 13"/>
          <p:cNvSpPr txBox="1">
            <a:spLocks noChangeArrowheads="1"/>
          </p:cNvSpPr>
          <p:nvPr/>
        </p:nvSpPr>
        <p:spPr bwMode="auto">
          <a:xfrm>
            <a:off x="6172200" y="1743075"/>
            <a:ext cx="1314450" cy="366713"/>
          </a:xfrm>
          <a:prstGeom prst="rect">
            <a:avLst/>
          </a:prstGeom>
          <a:noFill/>
          <a:ln w="9525">
            <a:noFill/>
            <a:miter lim="800000"/>
            <a:headEnd/>
            <a:tailEnd/>
          </a:ln>
        </p:spPr>
        <p:txBody>
          <a:bodyPr wrap="none">
            <a:spAutoFit/>
          </a:bodyPr>
          <a:lstStyle/>
          <a:p>
            <a:r>
              <a:rPr lang="en-US" sz="1800"/>
              <a:t>“share_app”</a:t>
            </a:r>
          </a:p>
        </p:txBody>
      </p:sp>
      <p:sp>
        <p:nvSpPr>
          <p:cNvPr id="32785" name="Text Box 9"/>
          <p:cNvSpPr txBox="1">
            <a:spLocks noChangeArrowheads="1"/>
          </p:cNvSpPr>
          <p:nvPr/>
        </p:nvSpPr>
        <p:spPr bwMode="auto">
          <a:xfrm>
            <a:off x="2590800" y="1752600"/>
            <a:ext cx="1314450" cy="366713"/>
          </a:xfrm>
          <a:prstGeom prst="rect">
            <a:avLst/>
          </a:prstGeom>
          <a:noFill/>
          <a:ln w="9525">
            <a:noFill/>
            <a:miter lim="800000"/>
            <a:headEnd/>
            <a:tailEnd/>
          </a:ln>
        </p:spPr>
        <p:txBody>
          <a:bodyPr wrap="none">
            <a:spAutoFit/>
          </a:bodyPr>
          <a:lstStyle/>
          <a:p>
            <a:r>
              <a:rPr lang="en-US" sz="1800"/>
              <a:t>“share_app”</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smtClean="0"/>
              <a:t>Home Entertainment Equipment =  Home Conferencing Equipment</a:t>
            </a:r>
          </a:p>
        </p:txBody>
      </p:sp>
      <p:pic>
        <p:nvPicPr>
          <p:cNvPr id="33795" name="Picture 5" descr="20060104-LGTV"/>
          <p:cNvPicPr>
            <a:picLocks noChangeAspect="1" noChangeArrowheads="1"/>
          </p:cNvPicPr>
          <p:nvPr/>
        </p:nvPicPr>
        <p:blipFill>
          <a:blip r:embed="rId2"/>
          <a:srcRect/>
          <a:stretch>
            <a:fillRect/>
          </a:stretch>
        </p:blipFill>
        <p:spPr bwMode="auto">
          <a:xfrm>
            <a:off x="5943600" y="2057400"/>
            <a:ext cx="2946400" cy="3652838"/>
          </a:xfrm>
          <a:prstGeom prst="rect">
            <a:avLst/>
          </a:prstGeom>
          <a:noFill/>
          <a:ln w="9525">
            <a:noFill/>
            <a:miter lim="800000"/>
            <a:headEnd/>
            <a:tailEnd/>
          </a:ln>
        </p:spPr>
      </p:pic>
      <p:sp>
        <p:nvSpPr>
          <p:cNvPr id="33796" name="Text Box 6"/>
          <p:cNvSpPr txBox="1">
            <a:spLocks noChangeArrowheads="1"/>
          </p:cNvSpPr>
          <p:nvPr/>
        </p:nvSpPr>
        <p:spPr bwMode="auto">
          <a:xfrm>
            <a:off x="6781800" y="5562600"/>
            <a:ext cx="1339850" cy="915988"/>
          </a:xfrm>
          <a:prstGeom prst="rect">
            <a:avLst/>
          </a:prstGeom>
          <a:noFill/>
          <a:ln w="9525">
            <a:noFill/>
            <a:miter lim="800000"/>
            <a:headEnd/>
            <a:tailEnd/>
          </a:ln>
        </p:spPr>
        <p:txBody>
          <a:bodyPr wrap="none">
            <a:spAutoFit/>
          </a:bodyPr>
          <a:lstStyle/>
          <a:p>
            <a:r>
              <a:rPr lang="en-US" sz="1800"/>
              <a:t>“voice_app”</a:t>
            </a:r>
          </a:p>
          <a:p>
            <a:r>
              <a:rPr lang="en-US" sz="1800"/>
              <a:t>“video_app”</a:t>
            </a:r>
          </a:p>
          <a:p>
            <a:r>
              <a:rPr lang="en-US" sz="1800"/>
              <a:t>“audio_app”</a:t>
            </a:r>
          </a:p>
        </p:txBody>
      </p:sp>
      <p:pic>
        <p:nvPicPr>
          <p:cNvPr id="33797" name="Picture 9" descr="sci_atlanta_dvr_dvd_small"/>
          <p:cNvPicPr>
            <a:picLocks noChangeAspect="1" noChangeArrowheads="1"/>
          </p:cNvPicPr>
          <p:nvPr/>
        </p:nvPicPr>
        <p:blipFill>
          <a:blip r:embed="rId3"/>
          <a:srcRect/>
          <a:stretch>
            <a:fillRect/>
          </a:stretch>
        </p:blipFill>
        <p:spPr bwMode="auto">
          <a:xfrm>
            <a:off x="1371600" y="2768600"/>
            <a:ext cx="3429000" cy="1603375"/>
          </a:xfrm>
          <a:prstGeom prst="rect">
            <a:avLst/>
          </a:prstGeom>
          <a:noFill/>
          <a:ln w="9525">
            <a:noFill/>
            <a:miter lim="800000"/>
            <a:headEnd/>
            <a:tailEnd/>
          </a:ln>
        </p:spPr>
      </p:pic>
      <p:sp>
        <p:nvSpPr>
          <p:cNvPr id="33798" name="Text Box 10"/>
          <p:cNvSpPr txBox="1">
            <a:spLocks noChangeArrowheads="1"/>
          </p:cNvSpPr>
          <p:nvPr/>
        </p:nvSpPr>
        <p:spPr bwMode="auto">
          <a:xfrm>
            <a:off x="1524000" y="4267200"/>
            <a:ext cx="1377950" cy="366713"/>
          </a:xfrm>
          <a:prstGeom prst="rect">
            <a:avLst/>
          </a:prstGeom>
          <a:noFill/>
          <a:ln w="9525">
            <a:noFill/>
            <a:miter lim="800000"/>
            <a:headEnd/>
            <a:tailEnd/>
          </a:ln>
        </p:spPr>
        <p:txBody>
          <a:bodyPr wrap="none">
            <a:spAutoFit/>
          </a:bodyPr>
          <a:lstStyle/>
          <a:p>
            <a:r>
              <a:rPr lang="en-US" sz="1800"/>
              <a:t>“Containers”</a:t>
            </a:r>
          </a:p>
        </p:txBody>
      </p:sp>
      <p:sp>
        <p:nvSpPr>
          <p:cNvPr id="33799" name="Text Box 11"/>
          <p:cNvSpPr txBox="1">
            <a:spLocks noChangeArrowheads="1"/>
          </p:cNvSpPr>
          <p:nvPr/>
        </p:nvSpPr>
        <p:spPr bwMode="auto">
          <a:xfrm>
            <a:off x="1600200" y="6156325"/>
            <a:ext cx="3641725" cy="244475"/>
          </a:xfrm>
          <a:prstGeom prst="rect">
            <a:avLst/>
          </a:prstGeom>
          <a:noFill/>
          <a:ln w="9525">
            <a:noFill/>
            <a:miter lim="800000"/>
            <a:headEnd/>
            <a:tailEnd/>
          </a:ln>
        </p:spPr>
        <p:txBody>
          <a:bodyPr wrap="none">
            <a:spAutoFit/>
          </a:bodyPr>
          <a:lstStyle/>
          <a:p>
            <a:r>
              <a:rPr lang="en-US" sz="1000"/>
              <a:t>Use of the “audio_app”, rather than “voice_app”, is intentional here</a:t>
            </a:r>
          </a:p>
        </p:txBody>
      </p:sp>
      <p:sp>
        <p:nvSpPr>
          <p:cNvPr id="33800" name="Line 12"/>
          <p:cNvSpPr>
            <a:spLocks noChangeShapeType="1"/>
          </p:cNvSpPr>
          <p:nvPr/>
        </p:nvSpPr>
        <p:spPr bwMode="auto">
          <a:xfrm>
            <a:off x="5257800" y="6308725"/>
            <a:ext cx="1524000" cy="0"/>
          </a:xfrm>
          <a:prstGeom prst="line">
            <a:avLst/>
          </a:prstGeom>
          <a:noFill/>
          <a:ln w="9525">
            <a:solidFill>
              <a:schemeClr val="tx1"/>
            </a:solidFill>
            <a:round/>
            <a:headEnd/>
            <a:tailEnd type="triangle" w="med" len="med"/>
          </a:ln>
        </p:spPr>
        <p:txBody>
          <a:bodyPr/>
          <a:lstStyle/>
          <a:p>
            <a:endParaRPr lang="en-US"/>
          </a:p>
        </p:txBody>
      </p:sp>
      <p:sp>
        <p:nvSpPr>
          <p:cNvPr id="33801" name="Line 13"/>
          <p:cNvSpPr>
            <a:spLocks noChangeShapeType="1"/>
          </p:cNvSpPr>
          <p:nvPr/>
        </p:nvSpPr>
        <p:spPr bwMode="auto">
          <a:xfrm>
            <a:off x="4419600" y="3505200"/>
            <a:ext cx="1524000" cy="457200"/>
          </a:xfrm>
          <a:prstGeom prst="line">
            <a:avLst/>
          </a:prstGeom>
          <a:noFill/>
          <a:ln w="9525">
            <a:solidFill>
              <a:schemeClr val="tx1"/>
            </a:solidFill>
            <a:prstDash val="dash"/>
            <a:round/>
            <a:headEnd type="triangle" w="med" len="med"/>
            <a:tailEnd type="triangle" w="med" len="med"/>
          </a:ln>
        </p:spPr>
        <p:txBody>
          <a:bodyPr/>
          <a:lstStyle/>
          <a:p>
            <a:endParaRPr lang="en-US"/>
          </a:p>
        </p:txBody>
      </p:sp>
      <p:pic>
        <p:nvPicPr>
          <p:cNvPr id="33802" name="Picture 15" descr="closed"/>
          <p:cNvPicPr>
            <a:picLocks noChangeAspect="1" noChangeArrowheads="1"/>
          </p:cNvPicPr>
          <p:nvPr/>
        </p:nvPicPr>
        <p:blipFill>
          <a:blip r:embed="rId4"/>
          <a:srcRect/>
          <a:stretch>
            <a:fillRect/>
          </a:stretch>
        </p:blipFill>
        <p:spPr bwMode="auto">
          <a:xfrm>
            <a:off x="323850" y="4572000"/>
            <a:ext cx="563563" cy="1023938"/>
          </a:xfrm>
          <a:prstGeom prst="rect">
            <a:avLst/>
          </a:prstGeom>
          <a:noFill/>
          <a:ln w="9525">
            <a:noFill/>
            <a:miter lim="800000"/>
            <a:headEnd/>
            <a:tailEnd/>
          </a:ln>
        </p:spPr>
      </p:pic>
      <p:sp>
        <p:nvSpPr>
          <p:cNvPr id="33803" name="Line 16"/>
          <p:cNvSpPr>
            <a:spLocks noChangeShapeType="1"/>
          </p:cNvSpPr>
          <p:nvPr/>
        </p:nvSpPr>
        <p:spPr bwMode="auto">
          <a:xfrm flipV="1">
            <a:off x="990600" y="4572000"/>
            <a:ext cx="4953000" cy="68580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33804" name="Line 17"/>
          <p:cNvSpPr>
            <a:spLocks noChangeShapeType="1"/>
          </p:cNvSpPr>
          <p:nvPr/>
        </p:nvSpPr>
        <p:spPr bwMode="auto">
          <a:xfrm flipV="1">
            <a:off x="2362200" y="3962400"/>
            <a:ext cx="152400" cy="381000"/>
          </a:xfrm>
          <a:prstGeom prst="line">
            <a:avLst/>
          </a:prstGeom>
          <a:noFill/>
          <a:ln w="9525">
            <a:solidFill>
              <a:schemeClr val="tx1"/>
            </a:solidFill>
            <a:round/>
            <a:headEnd/>
            <a:tailEnd type="triangle" w="med" len="med"/>
          </a:ln>
        </p:spPr>
        <p:txBody>
          <a:bodyPr/>
          <a:lstStyle/>
          <a:p>
            <a:endParaRPr lang="en-US"/>
          </a:p>
        </p:txBody>
      </p:sp>
      <p:sp>
        <p:nvSpPr>
          <p:cNvPr id="33805" name="Line 18"/>
          <p:cNvSpPr>
            <a:spLocks noChangeShapeType="1"/>
          </p:cNvSpPr>
          <p:nvPr/>
        </p:nvSpPr>
        <p:spPr bwMode="auto">
          <a:xfrm flipH="1">
            <a:off x="914400" y="4572000"/>
            <a:ext cx="1295400" cy="457200"/>
          </a:xfrm>
          <a:prstGeom prst="line">
            <a:avLst/>
          </a:prstGeom>
          <a:noFill/>
          <a:ln w="9525">
            <a:solidFill>
              <a:schemeClr val="tx1"/>
            </a:solidFill>
            <a:round/>
            <a:headEnd/>
            <a:tailEnd type="triangle" w="med" len="med"/>
          </a:ln>
        </p:spPr>
        <p:txBody>
          <a:bodyPr/>
          <a:lstStyle/>
          <a:p>
            <a:endParaRPr lang="en-US"/>
          </a:p>
        </p:txBody>
      </p:sp>
      <p:sp>
        <p:nvSpPr>
          <p:cNvPr id="33806" name="Text Box 20"/>
          <p:cNvSpPr txBox="1">
            <a:spLocks noChangeArrowheads="1"/>
          </p:cNvSpPr>
          <p:nvPr/>
        </p:nvSpPr>
        <p:spPr bwMode="auto">
          <a:xfrm>
            <a:off x="2286000" y="5029200"/>
            <a:ext cx="3978275" cy="730250"/>
          </a:xfrm>
          <a:prstGeom prst="rect">
            <a:avLst/>
          </a:prstGeom>
          <a:noFill/>
          <a:ln w="9525">
            <a:noFill/>
            <a:miter lim="800000"/>
            <a:headEnd/>
            <a:tailEnd/>
          </a:ln>
        </p:spPr>
        <p:txBody>
          <a:bodyPr>
            <a:spAutoFit/>
          </a:bodyPr>
          <a:lstStyle/>
          <a:p>
            <a:r>
              <a:rPr lang="en-US" sz="1400"/>
              <a:t>Through this interface, the mobile phone now becomes the user’s tool for selecting video programming, while the video appears on the TV</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Signaling and Media Flows</a:t>
            </a:r>
          </a:p>
        </p:txBody>
      </p:sp>
      <p:sp>
        <p:nvSpPr>
          <p:cNvPr id="34819" name="Rectangle 6"/>
          <p:cNvSpPr>
            <a:spLocks noChangeArrowheads="1"/>
          </p:cNvSpPr>
          <p:nvPr/>
        </p:nvSpPr>
        <p:spPr bwMode="auto">
          <a:xfrm>
            <a:off x="1219200" y="59436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chemeClr val="bg1"/>
                </a:solidFill>
              </a:rPr>
              <a:t>App1</a:t>
            </a:r>
          </a:p>
        </p:txBody>
      </p:sp>
      <p:sp>
        <p:nvSpPr>
          <p:cNvPr id="34820" name="Rectangle 8"/>
          <p:cNvSpPr>
            <a:spLocks noChangeArrowheads="1"/>
          </p:cNvSpPr>
          <p:nvPr/>
        </p:nvSpPr>
        <p:spPr bwMode="auto">
          <a:xfrm>
            <a:off x="4038600" y="59436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rPr>
              <a:t>Container</a:t>
            </a:r>
          </a:p>
        </p:txBody>
      </p:sp>
      <p:sp>
        <p:nvSpPr>
          <p:cNvPr id="34821" name="Rectangle 9"/>
          <p:cNvSpPr>
            <a:spLocks noChangeArrowheads="1"/>
          </p:cNvSpPr>
          <p:nvPr/>
        </p:nvSpPr>
        <p:spPr bwMode="auto">
          <a:xfrm>
            <a:off x="7162800" y="59436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chemeClr val="bg1"/>
                </a:solidFill>
              </a:rPr>
              <a:t>App2</a:t>
            </a:r>
          </a:p>
        </p:txBody>
      </p:sp>
      <p:sp>
        <p:nvSpPr>
          <p:cNvPr id="34822" name="Rectangle 11"/>
          <p:cNvSpPr>
            <a:spLocks noChangeArrowheads="1"/>
          </p:cNvSpPr>
          <p:nvPr/>
        </p:nvSpPr>
        <p:spPr bwMode="auto">
          <a:xfrm>
            <a:off x="4038600" y="38100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Service</a:t>
            </a:r>
          </a:p>
          <a:p>
            <a:pPr algn="ctr"/>
            <a:r>
              <a:rPr lang="en-US" sz="1600">
                <a:solidFill>
                  <a:schemeClr val="bg1"/>
                </a:solidFill>
              </a:rPr>
              <a:t>Node</a:t>
            </a:r>
          </a:p>
        </p:txBody>
      </p:sp>
      <p:sp>
        <p:nvSpPr>
          <p:cNvPr id="34823" name="Line 12"/>
          <p:cNvSpPr>
            <a:spLocks noChangeShapeType="1"/>
          </p:cNvSpPr>
          <p:nvPr/>
        </p:nvSpPr>
        <p:spPr bwMode="auto">
          <a:xfrm flipV="1">
            <a:off x="4648200" y="4419600"/>
            <a:ext cx="0" cy="1524000"/>
          </a:xfrm>
          <a:prstGeom prst="line">
            <a:avLst/>
          </a:prstGeom>
          <a:noFill/>
          <a:ln w="38100">
            <a:solidFill>
              <a:schemeClr val="tx1"/>
            </a:solidFill>
            <a:round/>
            <a:headEnd/>
            <a:tailEnd/>
          </a:ln>
        </p:spPr>
        <p:txBody>
          <a:bodyPr/>
          <a:lstStyle/>
          <a:p>
            <a:endParaRPr lang="en-US"/>
          </a:p>
        </p:txBody>
      </p:sp>
      <p:sp>
        <p:nvSpPr>
          <p:cNvPr id="34824" name="Line 13"/>
          <p:cNvSpPr>
            <a:spLocks noChangeShapeType="1"/>
          </p:cNvSpPr>
          <p:nvPr/>
        </p:nvSpPr>
        <p:spPr bwMode="auto">
          <a:xfrm>
            <a:off x="2057400" y="6248400"/>
            <a:ext cx="1981200" cy="0"/>
          </a:xfrm>
          <a:prstGeom prst="line">
            <a:avLst/>
          </a:prstGeom>
          <a:noFill/>
          <a:ln w="38100">
            <a:solidFill>
              <a:schemeClr val="tx1"/>
            </a:solidFill>
            <a:round/>
            <a:headEnd/>
            <a:tailEnd/>
          </a:ln>
        </p:spPr>
        <p:txBody>
          <a:bodyPr/>
          <a:lstStyle/>
          <a:p>
            <a:endParaRPr lang="en-US"/>
          </a:p>
        </p:txBody>
      </p:sp>
      <p:sp>
        <p:nvSpPr>
          <p:cNvPr id="34825" name="Line 14"/>
          <p:cNvSpPr>
            <a:spLocks noChangeShapeType="1"/>
          </p:cNvSpPr>
          <p:nvPr/>
        </p:nvSpPr>
        <p:spPr bwMode="auto">
          <a:xfrm>
            <a:off x="5181600" y="6248400"/>
            <a:ext cx="1981200" cy="0"/>
          </a:xfrm>
          <a:prstGeom prst="line">
            <a:avLst/>
          </a:prstGeom>
          <a:noFill/>
          <a:ln w="38100">
            <a:solidFill>
              <a:schemeClr val="tx1"/>
            </a:solidFill>
            <a:round/>
            <a:headEnd/>
            <a:tailEnd/>
          </a:ln>
        </p:spPr>
        <p:txBody>
          <a:bodyPr/>
          <a:lstStyle/>
          <a:p>
            <a:endParaRPr lang="en-US"/>
          </a:p>
        </p:txBody>
      </p:sp>
      <p:sp>
        <p:nvSpPr>
          <p:cNvPr id="34826" name="Rectangle 16"/>
          <p:cNvSpPr>
            <a:spLocks noChangeArrowheads="1"/>
          </p:cNvSpPr>
          <p:nvPr/>
        </p:nvSpPr>
        <p:spPr bwMode="auto">
          <a:xfrm>
            <a:off x="1219200" y="16764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chemeClr val="bg1"/>
                </a:solidFill>
              </a:rPr>
              <a:t>App1</a:t>
            </a:r>
          </a:p>
        </p:txBody>
      </p:sp>
      <p:sp>
        <p:nvSpPr>
          <p:cNvPr id="34827" name="Rectangle 17"/>
          <p:cNvSpPr>
            <a:spLocks noChangeArrowheads="1"/>
          </p:cNvSpPr>
          <p:nvPr/>
        </p:nvSpPr>
        <p:spPr bwMode="auto">
          <a:xfrm>
            <a:off x="4038600" y="16764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rPr>
              <a:t>Container</a:t>
            </a:r>
          </a:p>
        </p:txBody>
      </p:sp>
      <p:sp>
        <p:nvSpPr>
          <p:cNvPr id="34828" name="Rectangle 18"/>
          <p:cNvSpPr>
            <a:spLocks noChangeArrowheads="1"/>
          </p:cNvSpPr>
          <p:nvPr/>
        </p:nvSpPr>
        <p:spPr bwMode="auto">
          <a:xfrm>
            <a:off x="7162800" y="16764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chemeClr val="bg1"/>
                </a:solidFill>
              </a:rPr>
              <a:t>App2</a:t>
            </a:r>
          </a:p>
        </p:txBody>
      </p:sp>
      <p:sp>
        <p:nvSpPr>
          <p:cNvPr id="34829" name="Line 19"/>
          <p:cNvSpPr>
            <a:spLocks noChangeShapeType="1"/>
          </p:cNvSpPr>
          <p:nvPr/>
        </p:nvSpPr>
        <p:spPr bwMode="auto">
          <a:xfrm>
            <a:off x="2057400" y="1981200"/>
            <a:ext cx="1981200" cy="0"/>
          </a:xfrm>
          <a:prstGeom prst="line">
            <a:avLst/>
          </a:prstGeom>
          <a:noFill/>
          <a:ln w="38100">
            <a:solidFill>
              <a:schemeClr val="tx1"/>
            </a:solidFill>
            <a:round/>
            <a:headEnd/>
            <a:tailEnd/>
          </a:ln>
        </p:spPr>
        <p:txBody>
          <a:bodyPr/>
          <a:lstStyle/>
          <a:p>
            <a:endParaRPr lang="en-US"/>
          </a:p>
        </p:txBody>
      </p:sp>
      <p:sp>
        <p:nvSpPr>
          <p:cNvPr id="34830" name="Line 20"/>
          <p:cNvSpPr>
            <a:spLocks noChangeShapeType="1"/>
          </p:cNvSpPr>
          <p:nvPr/>
        </p:nvSpPr>
        <p:spPr bwMode="auto">
          <a:xfrm>
            <a:off x="5181600" y="1981200"/>
            <a:ext cx="1981200" cy="0"/>
          </a:xfrm>
          <a:prstGeom prst="line">
            <a:avLst/>
          </a:prstGeom>
          <a:noFill/>
          <a:ln w="38100">
            <a:solidFill>
              <a:schemeClr val="tx1"/>
            </a:solidFill>
            <a:round/>
            <a:headEnd/>
            <a:tailEnd/>
          </a:ln>
        </p:spPr>
        <p:txBody>
          <a:bodyPr/>
          <a:lstStyle/>
          <a:p>
            <a:endParaRPr lang="en-US"/>
          </a:p>
        </p:txBody>
      </p:sp>
      <p:sp>
        <p:nvSpPr>
          <p:cNvPr id="34831" name="Line 21"/>
          <p:cNvSpPr>
            <a:spLocks noChangeShapeType="1"/>
          </p:cNvSpPr>
          <p:nvPr/>
        </p:nvSpPr>
        <p:spPr bwMode="auto">
          <a:xfrm flipV="1">
            <a:off x="4648200" y="2286000"/>
            <a:ext cx="0" cy="1524000"/>
          </a:xfrm>
          <a:prstGeom prst="line">
            <a:avLst/>
          </a:prstGeom>
          <a:noFill/>
          <a:ln w="38100">
            <a:solidFill>
              <a:schemeClr val="tx1"/>
            </a:solidFill>
            <a:round/>
            <a:headEnd/>
            <a:tailEnd/>
          </a:ln>
        </p:spPr>
        <p:txBody>
          <a:bodyPr/>
          <a:lstStyle/>
          <a:p>
            <a:endParaRPr lang="en-US"/>
          </a:p>
        </p:txBody>
      </p:sp>
      <p:sp>
        <p:nvSpPr>
          <p:cNvPr id="34832" name="Line 22"/>
          <p:cNvSpPr>
            <a:spLocks noChangeShapeType="1"/>
          </p:cNvSpPr>
          <p:nvPr/>
        </p:nvSpPr>
        <p:spPr bwMode="auto">
          <a:xfrm flipV="1">
            <a:off x="1676400" y="2286000"/>
            <a:ext cx="0" cy="3657600"/>
          </a:xfrm>
          <a:prstGeom prst="line">
            <a:avLst/>
          </a:prstGeom>
          <a:noFill/>
          <a:ln w="19050">
            <a:solidFill>
              <a:schemeClr val="tx1"/>
            </a:solidFill>
            <a:prstDash val="sysDot"/>
            <a:round/>
            <a:headEnd/>
            <a:tailEnd/>
          </a:ln>
        </p:spPr>
        <p:txBody>
          <a:bodyPr/>
          <a:lstStyle/>
          <a:p>
            <a:endParaRPr lang="en-US"/>
          </a:p>
        </p:txBody>
      </p:sp>
      <p:sp>
        <p:nvSpPr>
          <p:cNvPr id="34833" name="Line 23"/>
          <p:cNvSpPr>
            <a:spLocks noChangeShapeType="1"/>
          </p:cNvSpPr>
          <p:nvPr/>
        </p:nvSpPr>
        <p:spPr bwMode="auto">
          <a:xfrm flipV="1">
            <a:off x="7543800" y="2286000"/>
            <a:ext cx="0" cy="3657600"/>
          </a:xfrm>
          <a:prstGeom prst="line">
            <a:avLst/>
          </a:prstGeom>
          <a:noFill/>
          <a:ln w="19050">
            <a:solidFill>
              <a:schemeClr val="tx1"/>
            </a:solidFill>
            <a:prstDash val="sysDot"/>
            <a:round/>
            <a:headEnd/>
            <a:tailEnd/>
          </a:ln>
        </p:spPr>
        <p:txBody>
          <a:bodyPr/>
          <a:lstStyle/>
          <a:p>
            <a:endParaRPr lang="en-US"/>
          </a:p>
        </p:txBody>
      </p:sp>
      <p:sp>
        <p:nvSpPr>
          <p:cNvPr id="34834" name="AutoShape 25"/>
          <p:cNvSpPr>
            <a:spLocks noChangeArrowheads="1"/>
          </p:cNvSpPr>
          <p:nvPr/>
        </p:nvSpPr>
        <p:spPr bwMode="auto">
          <a:xfrm>
            <a:off x="1981200" y="3581400"/>
            <a:ext cx="1524000" cy="838200"/>
          </a:xfrm>
          <a:prstGeom prst="wedgeRoundRectCallout">
            <a:avLst>
              <a:gd name="adj1" fmla="val -70020"/>
              <a:gd name="adj2" fmla="val -54984"/>
              <a:gd name="adj3" fmla="val 16667"/>
            </a:avLst>
          </a:prstGeom>
          <a:solidFill>
            <a:srgbClr val="FF6600"/>
          </a:solidFill>
          <a:ln w="9525">
            <a:solidFill>
              <a:schemeClr val="tx1"/>
            </a:solidFill>
            <a:miter lim="800000"/>
            <a:headEnd/>
            <a:tailEnd/>
          </a:ln>
        </p:spPr>
        <p:txBody>
          <a:bodyPr/>
          <a:lstStyle/>
          <a:p>
            <a:pPr algn="ctr"/>
            <a:r>
              <a:rPr lang="en-US" sz="1000">
                <a:solidFill>
                  <a:schemeClr val="bg1"/>
                </a:solidFill>
              </a:rPr>
              <a:t>Media  generally flows directly between applications, not through the container</a:t>
            </a:r>
          </a:p>
        </p:txBody>
      </p:sp>
      <p:sp>
        <p:nvSpPr>
          <p:cNvPr id="34835" name="AutoShape 26"/>
          <p:cNvSpPr>
            <a:spLocks noChangeArrowheads="1"/>
          </p:cNvSpPr>
          <p:nvPr/>
        </p:nvSpPr>
        <p:spPr bwMode="auto">
          <a:xfrm>
            <a:off x="2590800" y="4953000"/>
            <a:ext cx="1371600" cy="1066800"/>
          </a:xfrm>
          <a:prstGeom prst="wedgeRoundRectCallout">
            <a:avLst>
              <a:gd name="adj1" fmla="val -40993"/>
              <a:gd name="adj2" fmla="val 70411"/>
              <a:gd name="adj3" fmla="val 16667"/>
            </a:avLst>
          </a:prstGeom>
          <a:solidFill>
            <a:srgbClr val="FF6600"/>
          </a:solidFill>
          <a:ln w="9525">
            <a:solidFill>
              <a:schemeClr val="tx1"/>
            </a:solidFill>
            <a:miter lim="800000"/>
            <a:headEnd/>
            <a:tailEnd/>
          </a:ln>
        </p:spPr>
        <p:txBody>
          <a:bodyPr/>
          <a:lstStyle/>
          <a:p>
            <a:pPr algn="ctr"/>
            <a:r>
              <a:rPr lang="en-US" sz="1000" dirty="0">
                <a:solidFill>
                  <a:schemeClr val="bg1"/>
                </a:solidFill>
              </a:rPr>
              <a:t>Application signaling goes from the application, through the container, and to the service nodes</a:t>
            </a:r>
            <a:endParaRPr lang="en-US" sz="1000" dirty="0"/>
          </a:p>
        </p:txBody>
      </p:sp>
      <p:sp>
        <p:nvSpPr>
          <p:cNvPr id="34836" name="Line 27"/>
          <p:cNvSpPr>
            <a:spLocks noChangeShapeType="1"/>
          </p:cNvSpPr>
          <p:nvPr/>
        </p:nvSpPr>
        <p:spPr bwMode="auto">
          <a:xfrm>
            <a:off x="152400" y="3543300"/>
            <a:ext cx="228600" cy="0"/>
          </a:xfrm>
          <a:prstGeom prst="line">
            <a:avLst/>
          </a:prstGeom>
          <a:noFill/>
          <a:ln w="38100">
            <a:solidFill>
              <a:schemeClr val="tx1"/>
            </a:solidFill>
            <a:round/>
            <a:headEnd/>
            <a:tailEnd/>
          </a:ln>
        </p:spPr>
        <p:txBody>
          <a:bodyPr/>
          <a:lstStyle/>
          <a:p>
            <a:endParaRPr lang="en-US"/>
          </a:p>
        </p:txBody>
      </p:sp>
      <p:sp>
        <p:nvSpPr>
          <p:cNvPr id="34837" name="Line 28"/>
          <p:cNvSpPr>
            <a:spLocks noChangeShapeType="1"/>
          </p:cNvSpPr>
          <p:nvPr/>
        </p:nvSpPr>
        <p:spPr bwMode="auto">
          <a:xfrm flipH="1" flipV="1">
            <a:off x="152400" y="3848100"/>
            <a:ext cx="228600" cy="0"/>
          </a:xfrm>
          <a:prstGeom prst="line">
            <a:avLst/>
          </a:prstGeom>
          <a:noFill/>
          <a:ln w="19050">
            <a:solidFill>
              <a:schemeClr val="tx1"/>
            </a:solidFill>
            <a:prstDash val="sysDot"/>
            <a:round/>
            <a:headEnd/>
            <a:tailEnd/>
          </a:ln>
        </p:spPr>
        <p:txBody>
          <a:bodyPr/>
          <a:lstStyle/>
          <a:p>
            <a:endParaRPr lang="en-US"/>
          </a:p>
        </p:txBody>
      </p:sp>
      <p:sp>
        <p:nvSpPr>
          <p:cNvPr id="34838" name="Text Box 29"/>
          <p:cNvSpPr txBox="1">
            <a:spLocks noChangeArrowheads="1"/>
          </p:cNvSpPr>
          <p:nvPr/>
        </p:nvSpPr>
        <p:spPr bwMode="auto">
          <a:xfrm>
            <a:off x="365125" y="3389313"/>
            <a:ext cx="769938" cy="274637"/>
          </a:xfrm>
          <a:prstGeom prst="rect">
            <a:avLst/>
          </a:prstGeom>
          <a:noFill/>
          <a:ln w="9525">
            <a:noFill/>
            <a:miter lim="800000"/>
            <a:headEnd/>
            <a:tailEnd/>
          </a:ln>
        </p:spPr>
        <p:txBody>
          <a:bodyPr wrap="none">
            <a:spAutoFit/>
          </a:bodyPr>
          <a:lstStyle/>
          <a:p>
            <a:r>
              <a:rPr lang="en-US" sz="1200"/>
              <a:t>Signaling</a:t>
            </a:r>
          </a:p>
        </p:txBody>
      </p:sp>
      <p:sp>
        <p:nvSpPr>
          <p:cNvPr id="34839" name="Text Box 30"/>
          <p:cNvSpPr txBox="1">
            <a:spLocks noChangeArrowheads="1"/>
          </p:cNvSpPr>
          <p:nvPr/>
        </p:nvSpPr>
        <p:spPr bwMode="auto">
          <a:xfrm>
            <a:off x="381000" y="3687763"/>
            <a:ext cx="574675" cy="274637"/>
          </a:xfrm>
          <a:prstGeom prst="rect">
            <a:avLst/>
          </a:prstGeom>
          <a:noFill/>
          <a:ln w="9525">
            <a:noFill/>
            <a:miter lim="800000"/>
            <a:headEnd/>
            <a:tailEnd/>
          </a:ln>
        </p:spPr>
        <p:txBody>
          <a:bodyPr wrap="none">
            <a:spAutoFit/>
          </a:bodyPr>
          <a:lstStyle/>
          <a:p>
            <a:r>
              <a:rPr lang="en-US" sz="1200"/>
              <a:t>Media</a:t>
            </a:r>
          </a:p>
        </p:txBody>
      </p:sp>
      <p:sp>
        <p:nvSpPr>
          <p:cNvPr id="34840" name="Text Box 31"/>
          <p:cNvSpPr txBox="1">
            <a:spLocks noChangeArrowheads="1"/>
          </p:cNvSpPr>
          <p:nvPr/>
        </p:nvSpPr>
        <p:spPr bwMode="auto">
          <a:xfrm>
            <a:off x="2286000" y="2286000"/>
            <a:ext cx="1524000" cy="658813"/>
          </a:xfrm>
          <a:prstGeom prst="rect">
            <a:avLst/>
          </a:prstGeom>
          <a:noFill/>
          <a:ln w="9525" algn="ctr">
            <a:noFill/>
            <a:miter lim="800000"/>
            <a:headEnd/>
            <a:tailEnd/>
          </a:ln>
        </p:spPr>
        <p:txBody>
          <a:bodyPr lIns="82124" tIns="41061" rIns="82124" bIns="41061">
            <a:spAutoFit/>
          </a:bodyPr>
          <a:lstStyle/>
          <a:p>
            <a:pPr algn="ctr" defTabSz="814388" eaLnBrk="0" hangingPunct="0">
              <a:lnSpc>
                <a:spcPct val="90000"/>
              </a:lnSpc>
            </a:pPr>
            <a:r>
              <a:rPr lang="en-US" sz="1400">
                <a:latin typeface="Arial" charset="0"/>
              </a:rPr>
              <a:t>These might all be separate physical devices</a:t>
            </a:r>
          </a:p>
        </p:txBody>
      </p:sp>
      <p:sp>
        <p:nvSpPr>
          <p:cNvPr id="34841" name="Line 32"/>
          <p:cNvSpPr>
            <a:spLocks noChangeShapeType="1"/>
          </p:cNvSpPr>
          <p:nvPr/>
        </p:nvSpPr>
        <p:spPr bwMode="auto">
          <a:xfrm flipH="1" flipV="1">
            <a:off x="2057400" y="2286000"/>
            <a:ext cx="304800" cy="304800"/>
          </a:xfrm>
          <a:prstGeom prst="line">
            <a:avLst/>
          </a:prstGeom>
          <a:noFill/>
          <a:ln w="9525">
            <a:solidFill>
              <a:schemeClr val="tx1"/>
            </a:solidFill>
            <a:round/>
            <a:headEnd/>
            <a:tailEnd type="triangle" w="med" len="med"/>
          </a:ln>
        </p:spPr>
        <p:txBody>
          <a:bodyPr/>
          <a:lstStyle/>
          <a:p>
            <a:endParaRPr lang="en-US"/>
          </a:p>
        </p:txBody>
      </p:sp>
      <p:sp>
        <p:nvSpPr>
          <p:cNvPr id="34842" name="Line 33"/>
          <p:cNvSpPr>
            <a:spLocks noChangeShapeType="1"/>
          </p:cNvSpPr>
          <p:nvPr/>
        </p:nvSpPr>
        <p:spPr bwMode="auto">
          <a:xfrm flipV="1">
            <a:off x="3657600" y="2209800"/>
            <a:ext cx="381000" cy="152400"/>
          </a:xfrm>
          <a:prstGeom prst="line">
            <a:avLst/>
          </a:prstGeom>
          <a:noFill/>
          <a:ln w="9525">
            <a:solidFill>
              <a:schemeClr val="tx1"/>
            </a:solidFill>
            <a:round/>
            <a:headEnd/>
            <a:tailEnd type="triangle" w="med" len="med"/>
          </a:ln>
        </p:spPr>
        <p:txBody>
          <a:bodyPr/>
          <a:lstStyle/>
          <a:p>
            <a:endParaRPr lang="en-US"/>
          </a:p>
        </p:txBody>
      </p:sp>
      <p:sp>
        <p:nvSpPr>
          <p:cNvPr id="34843" name="Line 34"/>
          <p:cNvSpPr>
            <a:spLocks noChangeShapeType="1"/>
          </p:cNvSpPr>
          <p:nvPr/>
        </p:nvSpPr>
        <p:spPr bwMode="auto">
          <a:xfrm flipV="1">
            <a:off x="3733800" y="2133600"/>
            <a:ext cx="3429000" cy="609600"/>
          </a:xfrm>
          <a:prstGeom prst="line">
            <a:avLst/>
          </a:prstGeom>
          <a:noFill/>
          <a:ln w="9525">
            <a:solidFill>
              <a:schemeClr val="tx1"/>
            </a:solidFill>
            <a:round/>
            <a:headEnd/>
            <a:tailEnd type="triangle" w="med" len="med"/>
          </a:ln>
        </p:spPr>
        <p:txBody>
          <a:bodyPr/>
          <a:lstStyle/>
          <a:p>
            <a:endParaRPr lang="en-US"/>
          </a:p>
        </p:txBody>
      </p:sp>
      <p:sp>
        <p:nvSpPr>
          <p:cNvPr id="34844" name="AutoShape 35"/>
          <p:cNvSpPr>
            <a:spLocks noChangeArrowheads="1"/>
          </p:cNvSpPr>
          <p:nvPr/>
        </p:nvSpPr>
        <p:spPr bwMode="auto">
          <a:xfrm>
            <a:off x="5410200" y="4800600"/>
            <a:ext cx="1295400" cy="1066800"/>
          </a:xfrm>
          <a:prstGeom prst="wedgeRoundRectCallout">
            <a:avLst>
              <a:gd name="adj1" fmla="val -108350"/>
              <a:gd name="adj2" fmla="val -47662"/>
              <a:gd name="adj3" fmla="val 16667"/>
            </a:avLst>
          </a:prstGeom>
          <a:solidFill>
            <a:srgbClr val="FF6600"/>
          </a:solidFill>
          <a:ln w="9525">
            <a:solidFill>
              <a:schemeClr val="tx1"/>
            </a:solidFill>
            <a:miter lim="800000"/>
            <a:headEnd/>
            <a:tailEnd/>
          </a:ln>
        </p:spPr>
        <p:txBody>
          <a:bodyPr/>
          <a:lstStyle/>
          <a:p>
            <a:pPr algn="ctr"/>
            <a:r>
              <a:rPr lang="en-US" sz="1000">
                <a:solidFill>
                  <a:schemeClr val="bg1"/>
                </a:solidFill>
              </a:rPr>
              <a:t>A user-network interface (UNI) is defined between the “container” and the “service node”</a:t>
            </a:r>
            <a:endParaRPr lang="en-US" sz="1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Application Handover</a:t>
            </a:r>
          </a:p>
        </p:txBody>
      </p:sp>
      <p:sp>
        <p:nvSpPr>
          <p:cNvPr id="35843" name="Content Placeholder 2"/>
          <p:cNvSpPr>
            <a:spLocks noGrp="1"/>
          </p:cNvSpPr>
          <p:nvPr>
            <p:ph idx="1"/>
          </p:nvPr>
        </p:nvSpPr>
        <p:spPr/>
        <p:txBody>
          <a:bodyPr/>
          <a:lstStyle/>
          <a:p>
            <a:r>
              <a:rPr lang="en-US" sz="2400" smtClean="0"/>
              <a:t>Multiple instances of the same kind of application may be registered with the container (e.g., multiple “voice” devices may be at the user’s disposal)</a:t>
            </a:r>
          </a:p>
          <a:p>
            <a:r>
              <a:rPr lang="en-US" sz="2400" smtClean="0"/>
              <a:t>A user may “move” the “voice” part of a conference from a mobile handset to a desk phone or PC, for example, without transferring or otherwise disrupting the conference</a:t>
            </a:r>
          </a:p>
          <a:p>
            <a:r>
              <a:rPr lang="en-US" sz="2400" smtClean="0"/>
              <a:t>Video may be moved from one device to another (e.g., the handset to a HD TV screen)</a:t>
            </a:r>
          </a:p>
          <a:p>
            <a:r>
              <a:rPr lang="en-US" sz="2400" smtClean="0"/>
              <a:t>Application handover would be transparent to others in a conference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flipH="1">
            <a:off x="6248400" y="3352800"/>
            <a:ext cx="838200" cy="1905000"/>
          </a:xfrm>
          <a:prstGeom prst="line">
            <a:avLst/>
          </a:prstGeom>
          <a:noFill/>
          <a:ln w="38100">
            <a:solidFill>
              <a:schemeClr val="tx1"/>
            </a:solidFill>
            <a:round/>
            <a:headEnd/>
            <a:tailEnd/>
          </a:ln>
        </p:spPr>
        <p:txBody>
          <a:bodyPr/>
          <a:lstStyle/>
          <a:p>
            <a:endParaRPr lang="en-US"/>
          </a:p>
        </p:txBody>
      </p:sp>
      <p:sp>
        <p:nvSpPr>
          <p:cNvPr id="36867" name="Line 3"/>
          <p:cNvSpPr>
            <a:spLocks noChangeShapeType="1"/>
          </p:cNvSpPr>
          <p:nvPr/>
        </p:nvSpPr>
        <p:spPr bwMode="auto">
          <a:xfrm flipV="1">
            <a:off x="1524000" y="3124200"/>
            <a:ext cx="685800" cy="1981200"/>
          </a:xfrm>
          <a:prstGeom prst="line">
            <a:avLst/>
          </a:prstGeom>
          <a:noFill/>
          <a:ln w="38100">
            <a:solidFill>
              <a:schemeClr val="tx1"/>
            </a:solidFill>
            <a:round/>
            <a:headEnd/>
            <a:tailEnd/>
          </a:ln>
        </p:spPr>
        <p:txBody>
          <a:bodyPr/>
          <a:lstStyle/>
          <a:p>
            <a:endParaRPr lang="en-US"/>
          </a:p>
        </p:txBody>
      </p:sp>
      <p:sp>
        <p:nvSpPr>
          <p:cNvPr id="36868" name="Line 4"/>
          <p:cNvSpPr>
            <a:spLocks noChangeShapeType="1"/>
          </p:cNvSpPr>
          <p:nvPr/>
        </p:nvSpPr>
        <p:spPr bwMode="auto">
          <a:xfrm flipV="1">
            <a:off x="1447800" y="5410200"/>
            <a:ext cx="4648200" cy="0"/>
          </a:xfrm>
          <a:prstGeom prst="line">
            <a:avLst/>
          </a:prstGeom>
          <a:noFill/>
          <a:ln w="38100">
            <a:solidFill>
              <a:schemeClr val="tx1"/>
            </a:solidFill>
            <a:round/>
            <a:headEnd/>
            <a:tailEnd/>
          </a:ln>
        </p:spPr>
        <p:txBody>
          <a:bodyPr/>
          <a:lstStyle/>
          <a:p>
            <a:endParaRPr lang="en-US"/>
          </a:p>
        </p:txBody>
      </p:sp>
      <p:sp>
        <p:nvSpPr>
          <p:cNvPr id="36869" name="Line 5"/>
          <p:cNvSpPr>
            <a:spLocks noChangeShapeType="1"/>
          </p:cNvSpPr>
          <p:nvPr/>
        </p:nvSpPr>
        <p:spPr bwMode="auto">
          <a:xfrm flipH="1" flipV="1">
            <a:off x="2209800" y="3048000"/>
            <a:ext cx="4343400" cy="0"/>
          </a:xfrm>
          <a:prstGeom prst="line">
            <a:avLst/>
          </a:prstGeom>
          <a:noFill/>
          <a:ln w="19050">
            <a:solidFill>
              <a:schemeClr val="tx1"/>
            </a:solidFill>
            <a:prstDash val="sysDot"/>
            <a:round/>
            <a:headEnd/>
            <a:tailEnd/>
          </a:ln>
        </p:spPr>
        <p:txBody>
          <a:bodyPr/>
          <a:lstStyle/>
          <a:p>
            <a:endParaRPr lang="en-US"/>
          </a:p>
        </p:txBody>
      </p:sp>
      <p:sp>
        <p:nvSpPr>
          <p:cNvPr id="36870" name="Rectangle 6"/>
          <p:cNvSpPr>
            <a:spLocks noGrp="1" noChangeArrowheads="1"/>
          </p:cNvSpPr>
          <p:nvPr>
            <p:ph type="title"/>
          </p:nvPr>
        </p:nvSpPr>
        <p:spPr/>
        <p:txBody>
          <a:bodyPr/>
          <a:lstStyle/>
          <a:p>
            <a:pPr eaLnBrk="1" hangingPunct="1"/>
            <a:r>
              <a:rPr lang="en-US" sz="4000" smtClean="0"/>
              <a:t>Example of Network-based Streaming Video Service</a:t>
            </a:r>
          </a:p>
        </p:txBody>
      </p:sp>
      <p:pic>
        <p:nvPicPr>
          <p:cNvPr id="36871" name="Picture 7" descr="closed"/>
          <p:cNvPicPr>
            <a:picLocks noChangeAspect="1" noChangeArrowheads="1"/>
          </p:cNvPicPr>
          <p:nvPr/>
        </p:nvPicPr>
        <p:blipFill>
          <a:blip r:embed="rId2"/>
          <a:srcRect/>
          <a:stretch>
            <a:fillRect/>
          </a:stretch>
        </p:blipFill>
        <p:spPr bwMode="auto">
          <a:xfrm>
            <a:off x="1295400" y="5029200"/>
            <a:ext cx="311150" cy="566738"/>
          </a:xfrm>
          <a:prstGeom prst="rect">
            <a:avLst/>
          </a:prstGeom>
          <a:noFill/>
          <a:ln w="9525">
            <a:noFill/>
            <a:miter lim="800000"/>
            <a:headEnd/>
            <a:tailEnd/>
          </a:ln>
        </p:spPr>
      </p:pic>
      <p:pic>
        <p:nvPicPr>
          <p:cNvPr id="36872" name="Picture 8" descr="20060104-LGTV"/>
          <p:cNvPicPr>
            <a:picLocks noChangeAspect="1" noChangeArrowheads="1"/>
          </p:cNvPicPr>
          <p:nvPr/>
        </p:nvPicPr>
        <p:blipFill>
          <a:blip r:embed="rId3"/>
          <a:srcRect/>
          <a:stretch>
            <a:fillRect/>
          </a:stretch>
        </p:blipFill>
        <p:spPr bwMode="auto">
          <a:xfrm>
            <a:off x="1752600" y="2590800"/>
            <a:ext cx="733425" cy="909638"/>
          </a:xfrm>
          <a:prstGeom prst="rect">
            <a:avLst/>
          </a:prstGeom>
          <a:noFill/>
          <a:ln w="9525">
            <a:noFill/>
            <a:miter lim="800000"/>
            <a:headEnd/>
            <a:tailEnd/>
          </a:ln>
        </p:spPr>
      </p:pic>
      <p:sp>
        <p:nvSpPr>
          <p:cNvPr id="36873" name="Rectangle 9"/>
          <p:cNvSpPr>
            <a:spLocks noChangeArrowheads="1"/>
          </p:cNvSpPr>
          <p:nvPr/>
        </p:nvSpPr>
        <p:spPr bwMode="auto">
          <a:xfrm>
            <a:off x="5562600" y="50292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Service</a:t>
            </a:r>
          </a:p>
          <a:p>
            <a:pPr algn="ctr"/>
            <a:r>
              <a:rPr lang="en-US" sz="1600">
                <a:solidFill>
                  <a:schemeClr val="bg1"/>
                </a:solidFill>
              </a:rPr>
              <a:t>Node</a:t>
            </a:r>
          </a:p>
        </p:txBody>
      </p:sp>
      <p:sp>
        <p:nvSpPr>
          <p:cNvPr id="36874" name="Rectangle 10"/>
          <p:cNvSpPr>
            <a:spLocks noChangeArrowheads="1"/>
          </p:cNvSpPr>
          <p:nvPr/>
        </p:nvSpPr>
        <p:spPr bwMode="auto">
          <a:xfrm>
            <a:off x="6477000" y="26670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Application</a:t>
            </a:r>
          </a:p>
          <a:p>
            <a:pPr algn="ctr"/>
            <a:r>
              <a:rPr lang="en-US" sz="1600">
                <a:solidFill>
                  <a:schemeClr val="bg1"/>
                </a:solidFill>
              </a:rPr>
              <a:t>Server</a:t>
            </a:r>
          </a:p>
        </p:txBody>
      </p:sp>
      <p:sp>
        <p:nvSpPr>
          <p:cNvPr id="36875" name="Rectangle 11"/>
          <p:cNvSpPr>
            <a:spLocks noChangeArrowheads="1"/>
          </p:cNvSpPr>
          <p:nvPr/>
        </p:nvSpPr>
        <p:spPr bwMode="auto">
          <a:xfrm>
            <a:off x="6629400" y="28194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Application</a:t>
            </a:r>
          </a:p>
          <a:p>
            <a:pPr algn="ctr"/>
            <a:r>
              <a:rPr lang="en-US" sz="1600">
                <a:solidFill>
                  <a:schemeClr val="bg1"/>
                </a:solidFill>
              </a:rPr>
              <a:t>Server</a:t>
            </a:r>
          </a:p>
        </p:txBody>
      </p:sp>
      <p:sp>
        <p:nvSpPr>
          <p:cNvPr id="36876" name="Rectangle 12"/>
          <p:cNvSpPr>
            <a:spLocks noChangeArrowheads="1"/>
          </p:cNvSpPr>
          <p:nvPr/>
        </p:nvSpPr>
        <p:spPr bwMode="auto">
          <a:xfrm>
            <a:off x="6781800" y="29718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Application</a:t>
            </a:r>
          </a:p>
          <a:p>
            <a:pPr algn="ctr"/>
            <a:r>
              <a:rPr lang="en-US" sz="1600">
                <a:solidFill>
                  <a:schemeClr val="bg1"/>
                </a:solidFill>
              </a:rPr>
              <a:t>Server</a:t>
            </a:r>
          </a:p>
        </p:txBody>
      </p:sp>
      <p:sp>
        <p:nvSpPr>
          <p:cNvPr id="36877" name="Text Box 13"/>
          <p:cNvSpPr txBox="1">
            <a:spLocks noChangeArrowheads="1"/>
          </p:cNvSpPr>
          <p:nvPr/>
        </p:nvSpPr>
        <p:spPr bwMode="auto">
          <a:xfrm>
            <a:off x="2997200" y="2590800"/>
            <a:ext cx="2889250" cy="471488"/>
          </a:xfrm>
          <a:prstGeom prst="rect">
            <a:avLst/>
          </a:prstGeom>
          <a:noFill/>
          <a:ln w="9525" algn="ctr">
            <a:noFill/>
            <a:miter lim="800000"/>
            <a:headEnd/>
            <a:tailEnd/>
          </a:ln>
        </p:spPr>
        <p:txBody>
          <a:bodyPr wrap="none" lIns="82124" tIns="41061" rIns="82124" bIns="41061">
            <a:spAutoFit/>
          </a:bodyPr>
          <a:lstStyle/>
          <a:p>
            <a:pPr algn="ctr" defTabSz="814388" eaLnBrk="0" hangingPunct="0">
              <a:lnSpc>
                <a:spcPct val="90000"/>
              </a:lnSpc>
            </a:pPr>
            <a:r>
              <a:rPr lang="en-US" sz="1400">
                <a:latin typeface="Arial" charset="0"/>
              </a:rPr>
              <a:t>Audio and Video Streams are </a:t>
            </a:r>
            <a:r>
              <a:rPr lang="en-US" sz="1400" i="1">
                <a:latin typeface="Arial" charset="0"/>
              </a:rPr>
              <a:t>not</a:t>
            </a:r>
          </a:p>
          <a:p>
            <a:pPr algn="ctr" defTabSz="814388" eaLnBrk="0" hangingPunct="0">
              <a:lnSpc>
                <a:spcPct val="90000"/>
              </a:lnSpc>
            </a:pPr>
            <a:r>
              <a:rPr lang="en-US" sz="1400" i="1">
                <a:latin typeface="Arial" charset="0"/>
              </a:rPr>
              <a:t>required</a:t>
            </a:r>
            <a:r>
              <a:rPr lang="en-US" sz="1400">
                <a:latin typeface="Arial" charset="0"/>
              </a:rPr>
              <a:t> to flow through the phone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2"/>
          <p:cNvSpPr>
            <a:spLocks noChangeShapeType="1"/>
          </p:cNvSpPr>
          <p:nvPr/>
        </p:nvSpPr>
        <p:spPr bwMode="auto">
          <a:xfrm flipV="1">
            <a:off x="4419600" y="3352800"/>
            <a:ext cx="0" cy="1981200"/>
          </a:xfrm>
          <a:prstGeom prst="line">
            <a:avLst/>
          </a:prstGeom>
          <a:noFill/>
          <a:ln w="38100">
            <a:solidFill>
              <a:schemeClr val="tx1"/>
            </a:solidFill>
            <a:round/>
            <a:headEnd/>
            <a:tailEnd/>
          </a:ln>
        </p:spPr>
        <p:txBody>
          <a:bodyPr/>
          <a:lstStyle/>
          <a:p>
            <a:endParaRPr lang="en-US"/>
          </a:p>
        </p:txBody>
      </p:sp>
      <p:sp>
        <p:nvSpPr>
          <p:cNvPr id="37891" name="Rectangle 3"/>
          <p:cNvSpPr>
            <a:spLocks noGrp="1" noChangeArrowheads="1"/>
          </p:cNvSpPr>
          <p:nvPr>
            <p:ph type="title"/>
          </p:nvPr>
        </p:nvSpPr>
        <p:spPr/>
        <p:txBody>
          <a:bodyPr/>
          <a:lstStyle/>
          <a:p>
            <a:pPr eaLnBrk="1" hangingPunct="1"/>
            <a:r>
              <a:rPr lang="en-US" sz="4000" smtClean="0"/>
              <a:t>Example of Network-based Multipoint Data Conferencing Service</a:t>
            </a:r>
          </a:p>
        </p:txBody>
      </p:sp>
      <p:sp>
        <p:nvSpPr>
          <p:cNvPr id="37892" name="Line 4"/>
          <p:cNvSpPr>
            <a:spLocks noChangeShapeType="1"/>
          </p:cNvSpPr>
          <p:nvPr/>
        </p:nvSpPr>
        <p:spPr bwMode="auto">
          <a:xfrm flipV="1">
            <a:off x="1066800" y="5562600"/>
            <a:ext cx="6705600" cy="0"/>
          </a:xfrm>
          <a:prstGeom prst="line">
            <a:avLst/>
          </a:prstGeom>
          <a:noFill/>
          <a:ln w="38100">
            <a:solidFill>
              <a:schemeClr val="tx1"/>
            </a:solidFill>
            <a:round/>
            <a:headEnd/>
            <a:tailEnd/>
          </a:ln>
        </p:spPr>
        <p:txBody>
          <a:bodyPr/>
          <a:lstStyle/>
          <a:p>
            <a:endParaRPr lang="en-US"/>
          </a:p>
        </p:txBody>
      </p:sp>
      <p:sp>
        <p:nvSpPr>
          <p:cNvPr id="37893" name="Rectangle 5"/>
          <p:cNvSpPr>
            <a:spLocks noChangeArrowheads="1"/>
          </p:cNvSpPr>
          <p:nvPr/>
        </p:nvSpPr>
        <p:spPr bwMode="auto">
          <a:xfrm>
            <a:off x="3581400" y="26670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Application</a:t>
            </a:r>
          </a:p>
          <a:p>
            <a:pPr algn="ctr"/>
            <a:r>
              <a:rPr lang="en-US" sz="1600">
                <a:solidFill>
                  <a:schemeClr val="bg1"/>
                </a:solidFill>
              </a:rPr>
              <a:t>Server</a:t>
            </a:r>
          </a:p>
        </p:txBody>
      </p:sp>
      <p:sp>
        <p:nvSpPr>
          <p:cNvPr id="37894" name="Rectangle 6"/>
          <p:cNvSpPr>
            <a:spLocks noChangeArrowheads="1"/>
          </p:cNvSpPr>
          <p:nvPr/>
        </p:nvSpPr>
        <p:spPr bwMode="auto">
          <a:xfrm>
            <a:off x="3733800" y="28194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Application</a:t>
            </a:r>
          </a:p>
          <a:p>
            <a:pPr algn="ctr"/>
            <a:r>
              <a:rPr lang="en-US" sz="1600">
                <a:solidFill>
                  <a:schemeClr val="bg1"/>
                </a:solidFill>
              </a:rPr>
              <a:t>Server</a:t>
            </a:r>
          </a:p>
        </p:txBody>
      </p:sp>
      <p:sp>
        <p:nvSpPr>
          <p:cNvPr id="37895" name="Line 7"/>
          <p:cNvSpPr>
            <a:spLocks noChangeShapeType="1"/>
          </p:cNvSpPr>
          <p:nvPr/>
        </p:nvSpPr>
        <p:spPr bwMode="auto">
          <a:xfrm flipV="1">
            <a:off x="4648200" y="3733800"/>
            <a:ext cx="3505200" cy="1676400"/>
          </a:xfrm>
          <a:prstGeom prst="line">
            <a:avLst/>
          </a:prstGeom>
          <a:noFill/>
          <a:ln w="38100">
            <a:solidFill>
              <a:schemeClr val="tx1"/>
            </a:solidFill>
            <a:round/>
            <a:headEnd/>
            <a:tailEnd/>
          </a:ln>
        </p:spPr>
        <p:txBody>
          <a:bodyPr/>
          <a:lstStyle/>
          <a:p>
            <a:endParaRPr lang="en-US"/>
          </a:p>
        </p:txBody>
      </p:sp>
      <p:sp>
        <p:nvSpPr>
          <p:cNvPr id="37896" name="Line 8"/>
          <p:cNvSpPr>
            <a:spLocks noChangeShapeType="1"/>
          </p:cNvSpPr>
          <p:nvPr/>
        </p:nvSpPr>
        <p:spPr bwMode="auto">
          <a:xfrm flipH="1" flipV="1">
            <a:off x="1524000" y="3810000"/>
            <a:ext cx="2667000" cy="1524000"/>
          </a:xfrm>
          <a:prstGeom prst="line">
            <a:avLst/>
          </a:prstGeom>
          <a:noFill/>
          <a:ln w="38100">
            <a:solidFill>
              <a:schemeClr val="tx1"/>
            </a:solidFill>
            <a:round/>
            <a:headEnd/>
            <a:tailEnd/>
          </a:ln>
        </p:spPr>
        <p:txBody>
          <a:bodyPr/>
          <a:lstStyle/>
          <a:p>
            <a:endParaRPr lang="en-US"/>
          </a:p>
        </p:txBody>
      </p:sp>
      <p:sp>
        <p:nvSpPr>
          <p:cNvPr id="37897" name="Rectangle 9"/>
          <p:cNvSpPr>
            <a:spLocks noChangeArrowheads="1"/>
          </p:cNvSpPr>
          <p:nvPr/>
        </p:nvSpPr>
        <p:spPr bwMode="auto">
          <a:xfrm>
            <a:off x="3810000" y="51816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Service</a:t>
            </a:r>
          </a:p>
          <a:p>
            <a:pPr algn="ctr"/>
            <a:r>
              <a:rPr lang="en-US" sz="1600">
                <a:solidFill>
                  <a:schemeClr val="bg1"/>
                </a:solidFill>
              </a:rPr>
              <a:t>Node</a:t>
            </a:r>
          </a:p>
        </p:txBody>
      </p:sp>
      <p:sp>
        <p:nvSpPr>
          <p:cNvPr id="37898" name="Line 10"/>
          <p:cNvSpPr>
            <a:spLocks noChangeShapeType="1"/>
          </p:cNvSpPr>
          <p:nvPr/>
        </p:nvSpPr>
        <p:spPr bwMode="auto">
          <a:xfrm flipH="1">
            <a:off x="1524000" y="3352800"/>
            <a:ext cx="2514600" cy="304800"/>
          </a:xfrm>
          <a:prstGeom prst="line">
            <a:avLst/>
          </a:prstGeom>
          <a:noFill/>
          <a:ln w="19050">
            <a:solidFill>
              <a:schemeClr val="tx1"/>
            </a:solidFill>
            <a:prstDash val="sysDot"/>
            <a:round/>
            <a:headEnd/>
            <a:tailEnd/>
          </a:ln>
        </p:spPr>
        <p:txBody>
          <a:bodyPr/>
          <a:lstStyle/>
          <a:p>
            <a:endParaRPr lang="en-US"/>
          </a:p>
        </p:txBody>
      </p:sp>
      <p:sp>
        <p:nvSpPr>
          <p:cNvPr id="37899" name="Line 11"/>
          <p:cNvSpPr>
            <a:spLocks noChangeShapeType="1"/>
          </p:cNvSpPr>
          <p:nvPr/>
        </p:nvSpPr>
        <p:spPr bwMode="auto">
          <a:xfrm flipH="1">
            <a:off x="1066800" y="3505200"/>
            <a:ext cx="3124200" cy="1676400"/>
          </a:xfrm>
          <a:prstGeom prst="line">
            <a:avLst/>
          </a:prstGeom>
          <a:noFill/>
          <a:ln w="19050">
            <a:solidFill>
              <a:schemeClr val="tx1"/>
            </a:solidFill>
            <a:prstDash val="sysDot"/>
            <a:round/>
            <a:headEnd/>
            <a:tailEnd/>
          </a:ln>
        </p:spPr>
        <p:txBody>
          <a:bodyPr/>
          <a:lstStyle/>
          <a:p>
            <a:endParaRPr lang="en-US"/>
          </a:p>
        </p:txBody>
      </p:sp>
      <p:sp>
        <p:nvSpPr>
          <p:cNvPr id="37900" name="Line 12"/>
          <p:cNvSpPr>
            <a:spLocks noChangeShapeType="1"/>
          </p:cNvSpPr>
          <p:nvPr/>
        </p:nvSpPr>
        <p:spPr bwMode="auto">
          <a:xfrm>
            <a:off x="4876800" y="3505200"/>
            <a:ext cx="2895600" cy="1676400"/>
          </a:xfrm>
          <a:prstGeom prst="line">
            <a:avLst/>
          </a:prstGeom>
          <a:noFill/>
          <a:ln w="19050">
            <a:solidFill>
              <a:schemeClr val="tx1"/>
            </a:solidFill>
            <a:prstDash val="sysDot"/>
            <a:round/>
            <a:headEnd/>
            <a:tailEnd/>
          </a:ln>
        </p:spPr>
        <p:txBody>
          <a:bodyPr/>
          <a:lstStyle/>
          <a:p>
            <a:endParaRPr lang="en-US"/>
          </a:p>
        </p:txBody>
      </p:sp>
      <p:sp>
        <p:nvSpPr>
          <p:cNvPr id="37901" name="Line 13"/>
          <p:cNvSpPr>
            <a:spLocks noChangeShapeType="1"/>
          </p:cNvSpPr>
          <p:nvPr/>
        </p:nvSpPr>
        <p:spPr bwMode="auto">
          <a:xfrm>
            <a:off x="4800600" y="3200400"/>
            <a:ext cx="3429000" cy="381000"/>
          </a:xfrm>
          <a:prstGeom prst="line">
            <a:avLst/>
          </a:prstGeom>
          <a:noFill/>
          <a:ln w="19050">
            <a:solidFill>
              <a:schemeClr val="tx1"/>
            </a:solidFill>
            <a:prstDash val="sysDot"/>
            <a:round/>
            <a:headEnd/>
            <a:tailEnd/>
          </a:ln>
        </p:spPr>
        <p:txBody>
          <a:bodyPr/>
          <a:lstStyle/>
          <a:p>
            <a:endParaRPr lang="en-US"/>
          </a:p>
        </p:txBody>
      </p:sp>
      <p:sp>
        <p:nvSpPr>
          <p:cNvPr id="37902" name="Rectangle 26"/>
          <p:cNvSpPr>
            <a:spLocks noChangeArrowheads="1"/>
          </p:cNvSpPr>
          <p:nvPr/>
        </p:nvSpPr>
        <p:spPr bwMode="auto">
          <a:xfrm>
            <a:off x="3886200" y="29718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rPr>
              <a:t>Application</a:t>
            </a:r>
          </a:p>
          <a:p>
            <a:pPr algn="ctr"/>
            <a:r>
              <a:rPr lang="en-US" sz="1600">
                <a:solidFill>
                  <a:schemeClr val="bg1"/>
                </a:solidFill>
              </a:rPr>
              <a:t>Server</a:t>
            </a:r>
          </a:p>
        </p:txBody>
      </p:sp>
      <p:grpSp>
        <p:nvGrpSpPr>
          <p:cNvPr id="37903" name="Group 27"/>
          <p:cNvGrpSpPr>
            <a:grpSpLocks/>
          </p:cNvGrpSpPr>
          <p:nvPr/>
        </p:nvGrpSpPr>
        <p:grpSpPr bwMode="auto">
          <a:xfrm>
            <a:off x="838200" y="3276600"/>
            <a:ext cx="762000" cy="838200"/>
            <a:chOff x="3552" y="1242"/>
            <a:chExt cx="1440" cy="1440"/>
          </a:xfrm>
        </p:grpSpPr>
        <p:pic>
          <p:nvPicPr>
            <p:cNvPr id="37913" name="Picture 28"/>
            <p:cNvPicPr>
              <a:picLocks noChangeAspect="1" noChangeArrowheads="1"/>
            </p:cNvPicPr>
            <p:nvPr/>
          </p:nvPicPr>
          <p:blipFill>
            <a:blip r:embed="rId2"/>
            <a:srcRect/>
            <a:stretch>
              <a:fillRect/>
            </a:stretch>
          </p:blipFill>
          <p:spPr bwMode="auto">
            <a:xfrm>
              <a:off x="3552" y="1242"/>
              <a:ext cx="1440" cy="1440"/>
            </a:xfrm>
            <a:prstGeom prst="rect">
              <a:avLst/>
            </a:prstGeom>
            <a:noFill/>
            <a:ln w="9525">
              <a:noFill/>
              <a:miter lim="800000"/>
              <a:headEnd/>
              <a:tailEnd/>
            </a:ln>
          </p:spPr>
        </p:pic>
        <p:pic>
          <p:nvPicPr>
            <p:cNvPr id="37914" name="Picture 29"/>
            <p:cNvPicPr>
              <a:picLocks noChangeAspect="1" noChangeArrowheads="1"/>
            </p:cNvPicPr>
            <p:nvPr/>
          </p:nvPicPr>
          <p:blipFill>
            <a:blip r:embed="rId3"/>
            <a:srcRect/>
            <a:stretch>
              <a:fillRect/>
            </a:stretch>
          </p:blipFill>
          <p:spPr bwMode="auto">
            <a:xfrm>
              <a:off x="4676" y="1920"/>
              <a:ext cx="172" cy="228"/>
            </a:xfrm>
            <a:prstGeom prst="rect">
              <a:avLst/>
            </a:prstGeom>
            <a:noFill/>
            <a:ln w="9525">
              <a:noFill/>
              <a:miter lim="800000"/>
              <a:headEnd/>
              <a:tailEnd/>
            </a:ln>
          </p:spPr>
        </p:pic>
      </p:grpSp>
      <p:grpSp>
        <p:nvGrpSpPr>
          <p:cNvPr id="37904" name="Group 33"/>
          <p:cNvGrpSpPr>
            <a:grpSpLocks/>
          </p:cNvGrpSpPr>
          <p:nvPr/>
        </p:nvGrpSpPr>
        <p:grpSpPr bwMode="auto">
          <a:xfrm>
            <a:off x="381000" y="4953000"/>
            <a:ext cx="762000" cy="838200"/>
            <a:chOff x="3552" y="1242"/>
            <a:chExt cx="1440" cy="1440"/>
          </a:xfrm>
        </p:grpSpPr>
        <p:pic>
          <p:nvPicPr>
            <p:cNvPr id="37911" name="Picture 34"/>
            <p:cNvPicPr>
              <a:picLocks noChangeAspect="1" noChangeArrowheads="1"/>
            </p:cNvPicPr>
            <p:nvPr/>
          </p:nvPicPr>
          <p:blipFill>
            <a:blip r:embed="rId2"/>
            <a:srcRect/>
            <a:stretch>
              <a:fillRect/>
            </a:stretch>
          </p:blipFill>
          <p:spPr bwMode="auto">
            <a:xfrm>
              <a:off x="3552" y="1242"/>
              <a:ext cx="1440" cy="1440"/>
            </a:xfrm>
            <a:prstGeom prst="rect">
              <a:avLst/>
            </a:prstGeom>
            <a:noFill/>
            <a:ln w="9525">
              <a:noFill/>
              <a:miter lim="800000"/>
              <a:headEnd/>
              <a:tailEnd/>
            </a:ln>
          </p:spPr>
        </p:pic>
        <p:pic>
          <p:nvPicPr>
            <p:cNvPr id="37912" name="Picture 35"/>
            <p:cNvPicPr>
              <a:picLocks noChangeAspect="1" noChangeArrowheads="1"/>
            </p:cNvPicPr>
            <p:nvPr/>
          </p:nvPicPr>
          <p:blipFill>
            <a:blip r:embed="rId3"/>
            <a:srcRect/>
            <a:stretch>
              <a:fillRect/>
            </a:stretch>
          </p:blipFill>
          <p:spPr bwMode="auto">
            <a:xfrm>
              <a:off x="4676" y="1920"/>
              <a:ext cx="172" cy="228"/>
            </a:xfrm>
            <a:prstGeom prst="rect">
              <a:avLst/>
            </a:prstGeom>
            <a:noFill/>
            <a:ln w="9525">
              <a:noFill/>
              <a:miter lim="800000"/>
              <a:headEnd/>
              <a:tailEnd/>
            </a:ln>
          </p:spPr>
        </p:pic>
      </p:grpSp>
      <p:grpSp>
        <p:nvGrpSpPr>
          <p:cNvPr id="37905" name="Group 36"/>
          <p:cNvGrpSpPr>
            <a:grpSpLocks/>
          </p:cNvGrpSpPr>
          <p:nvPr/>
        </p:nvGrpSpPr>
        <p:grpSpPr bwMode="auto">
          <a:xfrm>
            <a:off x="7620000" y="4953000"/>
            <a:ext cx="762000" cy="838200"/>
            <a:chOff x="3552" y="1242"/>
            <a:chExt cx="1440" cy="1440"/>
          </a:xfrm>
        </p:grpSpPr>
        <p:pic>
          <p:nvPicPr>
            <p:cNvPr id="37909" name="Picture 37"/>
            <p:cNvPicPr>
              <a:picLocks noChangeAspect="1" noChangeArrowheads="1"/>
            </p:cNvPicPr>
            <p:nvPr/>
          </p:nvPicPr>
          <p:blipFill>
            <a:blip r:embed="rId2"/>
            <a:srcRect/>
            <a:stretch>
              <a:fillRect/>
            </a:stretch>
          </p:blipFill>
          <p:spPr bwMode="auto">
            <a:xfrm>
              <a:off x="3552" y="1242"/>
              <a:ext cx="1440" cy="1440"/>
            </a:xfrm>
            <a:prstGeom prst="rect">
              <a:avLst/>
            </a:prstGeom>
            <a:noFill/>
            <a:ln w="9525">
              <a:noFill/>
              <a:miter lim="800000"/>
              <a:headEnd/>
              <a:tailEnd/>
            </a:ln>
          </p:spPr>
        </p:pic>
        <p:pic>
          <p:nvPicPr>
            <p:cNvPr id="37910" name="Picture 38"/>
            <p:cNvPicPr>
              <a:picLocks noChangeAspect="1" noChangeArrowheads="1"/>
            </p:cNvPicPr>
            <p:nvPr/>
          </p:nvPicPr>
          <p:blipFill>
            <a:blip r:embed="rId3"/>
            <a:srcRect/>
            <a:stretch>
              <a:fillRect/>
            </a:stretch>
          </p:blipFill>
          <p:spPr bwMode="auto">
            <a:xfrm>
              <a:off x="4676" y="1920"/>
              <a:ext cx="172" cy="228"/>
            </a:xfrm>
            <a:prstGeom prst="rect">
              <a:avLst/>
            </a:prstGeom>
            <a:noFill/>
            <a:ln w="9525">
              <a:noFill/>
              <a:miter lim="800000"/>
              <a:headEnd/>
              <a:tailEnd/>
            </a:ln>
          </p:spPr>
        </p:pic>
      </p:grpSp>
      <p:grpSp>
        <p:nvGrpSpPr>
          <p:cNvPr id="37906" name="Group 39"/>
          <p:cNvGrpSpPr>
            <a:grpSpLocks/>
          </p:cNvGrpSpPr>
          <p:nvPr/>
        </p:nvGrpSpPr>
        <p:grpSpPr bwMode="auto">
          <a:xfrm>
            <a:off x="7924800" y="3276600"/>
            <a:ext cx="762000" cy="838200"/>
            <a:chOff x="3552" y="1242"/>
            <a:chExt cx="1440" cy="1440"/>
          </a:xfrm>
        </p:grpSpPr>
        <p:pic>
          <p:nvPicPr>
            <p:cNvPr id="37907" name="Picture 40"/>
            <p:cNvPicPr>
              <a:picLocks noChangeAspect="1" noChangeArrowheads="1"/>
            </p:cNvPicPr>
            <p:nvPr/>
          </p:nvPicPr>
          <p:blipFill>
            <a:blip r:embed="rId2"/>
            <a:srcRect/>
            <a:stretch>
              <a:fillRect/>
            </a:stretch>
          </p:blipFill>
          <p:spPr bwMode="auto">
            <a:xfrm>
              <a:off x="3552" y="1242"/>
              <a:ext cx="1440" cy="1440"/>
            </a:xfrm>
            <a:prstGeom prst="rect">
              <a:avLst/>
            </a:prstGeom>
            <a:noFill/>
            <a:ln w="9525">
              <a:noFill/>
              <a:miter lim="800000"/>
              <a:headEnd/>
              <a:tailEnd/>
            </a:ln>
          </p:spPr>
        </p:pic>
        <p:pic>
          <p:nvPicPr>
            <p:cNvPr id="37908" name="Picture 41"/>
            <p:cNvPicPr>
              <a:picLocks noChangeAspect="1" noChangeArrowheads="1"/>
            </p:cNvPicPr>
            <p:nvPr/>
          </p:nvPicPr>
          <p:blipFill>
            <a:blip r:embed="rId3"/>
            <a:srcRect/>
            <a:stretch>
              <a:fillRect/>
            </a:stretch>
          </p:blipFill>
          <p:spPr bwMode="auto">
            <a:xfrm>
              <a:off x="4676" y="1920"/>
              <a:ext cx="172" cy="228"/>
            </a:xfrm>
            <a:prstGeom prst="rect">
              <a:avLst/>
            </a:prstGeom>
            <a:noFill/>
            <a:ln w="9525">
              <a:noFill/>
              <a:miter lim="800000"/>
              <a:headEnd/>
              <a:tailEnd/>
            </a:ln>
          </p:spPr>
        </p:pic>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6"/>
          <p:cNvSpPr>
            <a:spLocks noChangeArrowheads="1"/>
          </p:cNvSpPr>
          <p:nvPr/>
        </p:nvSpPr>
        <p:spPr bwMode="auto">
          <a:xfrm>
            <a:off x="0" y="0"/>
            <a:ext cx="9144000" cy="6858000"/>
          </a:xfrm>
          <a:prstGeom prst="rect">
            <a:avLst/>
          </a:prstGeom>
          <a:solidFill>
            <a:schemeClr val="bg1"/>
          </a:solidFill>
          <a:ln w="9525">
            <a:noFill/>
            <a:miter lim="800000"/>
            <a:headEnd/>
            <a:tailEnd/>
          </a:ln>
        </p:spPr>
        <p:txBody>
          <a:bodyPr wrap="none" anchor="ctr"/>
          <a:lstStyle/>
          <a:p>
            <a:endParaRPr lang="en-US"/>
          </a:p>
        </p:txBody>
      </p:sp>
      <p:grpSp>
        <p:nvGrpSpPr>
          <p:cNvPr id="52227" name="Group 15"/>
          <p:cNvGrpSpPr>
            <a:grpSpLocks/>
          </p:cNvGrpSpPr>
          <p:nvPr/>
        </p:nvGrpSpPr>
        <p:grpSpPr bwMode="auto">
          <a:xfrm>
            <a:off x="2286000" y="2667000"/>
            <a:ext cx="4648200" cy="914400"/>
            <a:chOff x="1344" y="1680"/>
            <a:chExt cx="2928" cy="576"/>
          </a:xfrm>
        </p:grpSpPr>
        <p:sp>
          <p:nvSpPr>
            <p:cNvPr id="52228" name="Text Box 12"/>
            <p:cNvSpPr txBox="1">
              <a:spLocks noChangeArrowheads="1"/>
            </p:cNvSpPr>
            <p:nvPr/>
          </p:nvSpPr>
          <p:spPr bwMode="auto">
            <a:xfrm>
              <a:off x="1776" y="1680"/>
              <a:ext cx="2400" cy="519"/>
            </a:xfrm>
            <a:prstGeom prst="rect">
              <a:avLst/>
            </a:prstGeom>
            <a:noFill/>
            <a:ln w="9525">
              <a:noFill/>
              <a:miter lim="800000"/>
              <a:headEnd/>
              <a:tailEnd/>
            </a:ln>
          </p:spPr>
          <p:txBody>
            <a:bodyPr>
              <a:spAutoFit/>
            </a:bodyPr>
            <a:lstStyle/>
            <a:p>
              <a:pPr algn="ctr">
                <a:spcBef>
                  <a:spcPct val="50000"/>
                </a:spcBef>
              </a:pPr>
              <a:r>
                <a:rPr lang="en-US" sz="4800" b="1">
                  <a:solidFill>
                    <a:srgbClr val="0066CC"/>
                  </a:solidFill>
                  <a:latin typeface="Verdana" pitchFamily="34" charset="0"/>
                </a:rPr>
                <a:t>Packetizer</a:t>
              </a:r>
              <a:endParaRPr lang="en-US" sz="1000">
                <a:solidFill>
                  <a:srgbClr val="0066CC"/>
                </a:solidFill>
                <a:latin typeface="Verdana" pitchFamily="34" charset="0"/>
              </a:endParaRPr>
            </a:p>
          </p:txBody>
        </p:sp>
        <p:pic>
          <p:nvPicPr>
            <p:cNvPr id="52229" name="Picture 13" descr="packetizer_splash2"/>
            <p:cNvPicPr>
              <a:picLocks noChangeAspect="1" noChangeArrowheads="1"/>
            </p:cNvPicPr>
            <p:nvPr/>
          </p:nvPicPr>
          <p:blipFill>
            <a:blip r:embed="rId2"/>
            <a:srcRect/>
            <a:stretch>
              <a:fillRect/>
            </a:stretch>
          </p:blipFill>
          <p:spPr bwMode="auto">
            <a:xfrm>
              <a:off x="1344" y="1680"/>
              <a:ext cx="464" cy="576"/>
            </a:xfrm>
            <a:prstGeom prst="rect">
              <a:avLst/>
            </a:prstGeom>
            <a:noFill/>
            <a:ln w="9525">
              <a:noFill/>
              <a:miter lim="800000"/>
              <a:headEnd/>
              <a:tailEnd/>
            </a:ln>
          </p:spPr>
        </p:pic>
        <p:sp>
          <p:nvSpPr>
            <p:cNvPr id="52230" name="Text Box 14"/>
            <p:cNvSpPr txBox="1">
              <a:spLocks noChangeArrowheads="1"/>
            </p:cNvSpPr>
            <p:nvPr/>
          </p:nvSpPr>
          <p:spPr bwMode="auto">
            <a:xfrm>
              <a:off x="4032" y="1680"/>
              <a:ext cx="240" cy="212"/>
            </a:xfrm>
            <a:prstGeom prst="rect">
              <a:avLst/>
            </a:prstGeom>
            <a:noFill/>
            <a:ln w="9525">
              <a:noFill/>
              <a:miter lim="800000"/>
              <a:headEnd/>
              <a:tailEnd/>
            </a:ln>
          </p:spPr>
          <p:txBody>
            <a:bodyPr>
              <a:spAutoFit/>
            </a:bodyPr>
            <a:lstStyle/>
            <a:p>
              <a:pPr>
                <a:spcBef>
                  <a:spcPct val="50000"/>
                </a:spcBef>
              </a:pPr>
              <a:r>
                <a:rPr lang="en-US" sz="1600" b="1">
                  <a:solidFill>
                    <a:srgbClr val="0066CC"/>
                  </a:solidFill>
                  <a:latin typeface="Verdana" pitchFamily="34" charset="0"/>
                </a:rPr>
                <a:t>®</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What VoIP Delivered</a:t>
            </a:r>
          </a:p>
        </p:txBody>
      </p:sp>
      <p:sp>
        <p:nvSpPr>
          <p:cNvPr id="6147" name="Rectangle 3"/>
          <p:cNvSpPr>
            <a:spLocks noGrp="1" noChangeArrowheads="1"/>
          </p:cNvSpPr>
          <p:nvPr>
            <p:ph type="body" idx="1"/>
          </p:nvPr>
        </p:nvSpPr>
        <p:spPr/>
        <p:txBody>
          <a:bodyPr/>
          <a:lstStyle/>
          <a:p>
            <a:pPr eaLnBrk="1" hangingPunct="1">
              <a:lnSpc>
                <a:spcPct val="90000"/>
              </a:lnSpc>
            </a:pPr>
            <a:r>
              <a:rPr lang="en-US" dirty="0" smtClean="0"/>
              <a:t>New devices (IP phones and soft phones)</a:t>
            </a:r>
          </a:p>
          <a:p>
            <a:pPr eaLnBrk="1" hangingPunct="1">
              <a:lnSpc>
                <a:spcPct val="90000"/>
              </a:lnSpc>
            </a:pPr>
            <a:r>
              <a:rPr lang="en-US" dirty="0" smtClean="0"/>
              <a:t>Convergence of the voice network and the data network (</a:t>
            </a:r>
            <a:r>
              <a:rPr lang="en-US" i="1" dirty="0" smtClean="0"/>
              <a:t>great!</a:t>
            </a:r>
            <a:r>
              <a:rPr lang="en-US" dirty="0" smtClean="0"/>
              <a:t>)</a:t>
            </a:r>
          </a:p>
          <a:p>
            <a:pPr eaLnBrk="1" hangingPunct="1">
              <a:lnSpc>
                <a:spcPct val="90000"/>
              </a:lnSpc>
            </a:pPr>
            <a:r>
              <a:rPr lang="en-US" dirty="0" smtClean="0"/>
              <a:t>“Fixed phone” mobility (via the IP network)</a:t>
            </a:r>
          </a:p>
          <a:p>
            <a:pPr eaLnBrk="1" hangingPunct="1">
              <a:lnSpc>
                <a:spcPct val="90000"/>
              </a:lnSpc>
            </a:pPr>
            <a:r>
              <a:rPr lang="en-US" dirty="0" smtClean="0"/>
              <a:t>Free calls to other VoIP users</a:t>
            </a:r>
          </a:p>
          <a:p>
            <a:pPr eaLnBrk="1" hangingPunct="1">
              <a:lnSpc>
                <a:spcPct val="90000"/>
              </a:lnSpc>
            </a:pPr>
            <a:r>
              <a:rPr lang="en-US" dirty="0" smtClean="0"/>
              <a:t>Reduced toll rates around the world</a:t>
            </a:r>
          </a:p>
          <a:p>
            <a:pPr eaLnBrk="1" hangingPunct="1">
              <a:lnSpc>
                <a:spcPct val="90000"/>
              </a:lnSpc>
            </a:pPr>
            <a:r>
              <a:rPr lang="en-US" dirty="0" smtClean="0"/>
              <a:t>The user’s perspective:</a:t>
            </a:r>
            <a:r>
              <a:rPr lang="en-US" dirty="0" smtClean="0">
                <a:solidFill>
                  <a:schemeClr val="accent2"/>
                </a:solidFill>
              </a:rPr>
              <a:t> </a:t>
            </a:r>
            <a:r>
              <a:rPr lang="en-US" dirty="0" smtClean="0">
                <a:solidFill>
                  <a:srgbClr val="33CC33"/>
                </a:solidFill>
              </a:rPr>
              <a:t>“yet another telephone”</a:t>
            </a:r>
          </a:p>
        </p:txBody>
      </p:sp>
      <p:pic>
        <p:nvPicPr>
          <p:cNvPr id="35842" name="Picture 2" descr="http://www.allvoipbiz.com/images/avaya-5620-business-voip-phone.jpg"/>
          <p:cNvPicPr>
            <a:picLocks noChangeAspect="1" noChangeArrowheads="1"/>
          </p:cNvPicPr>
          <p:nvPr/>
        </p:nvPicPr>
        <p:blipFill>
          <a:blip r:embed="rId2"/>
          <a:srcRect/>
          <a:stretch>
            <a:fillRect/>
          </a:stretch>
        </p:blipFill>
        <p:spPr bwMode="auto">
          <a:xfrm>
            <a:off x="7543799" y="5257800"/>
            <a:ext cx="1258811" cy="1143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We Can Do More</a:t>
            </a:r>
            <a:endParaRPr lang="en-US" sz="2400" smtClean="0"/>
          </a:p>
        </p:txBody>
      </p:sp>
      <p:sp>
        <p:nvSpPr>
          <p:cNvPr id="7171" name="Text Box 6"/>
          <p:cNvSpPr txBox="1">
            <a:spLocks noChangeArrowheads="1"/>
          </p:cNvSpPr>
          <p:nvPr/>
        </p:nvSpPr>
        <p:spPr bwMode="auto">
          <a:xfrm>
            <a:off x="1371600" y="2590800"/>
            <a:ext cx="7239000" cy="2528888"/>
          </a:xfrm>
          <a:prstGeom prst="rect">
            <a:avLst/>
          </a:prstGeom>
          <a:noFill/>
          <a:ln w="9525">
            <a:noFill/>
            <a:miter lim="800000"/>
            <a:headEnd/>
            <a:tailEnd/>
          </a:ln>
        </p:spPr>
        <p:txBody>
          <a:bodyPr>
            <a:spAutoFit/>
          </a:bodyPr>
          <a:lstStyle/>
          <a:p>
            <a:r>
              <a:rPr lang="en-US" sz="3200"/>
              <a:t>IP networks hold the potential for so much more functionality than what was possible before.  </a:t>
            </a:r>
            <a:r>
              <a:rPr lang="en-US" sz="3200">
                <a:solidFill>
                  <a:srgbClr val="33CC33"/>
                </a:solidFill>
              </a:rPr>
              <a:t>We should not be content</a:t>
            </a:r>
            <a:r>
              <a:rPr lang="en-US" sz="3200"/>
              <a:t> with merely enabling functionality that was already possible with the PSTN!</a:t>
            </a:r>
          </a:p>
        </p:txBody>
      </p:sp>
      <p:sp>
        <p:nvSpPr>
          <p:cNvPr id="7172" name="Line 7"/>
          <p:cNvSpPr>
            <a:spLocks noChangeShapeType="1"/>
          </p:cNvSpPr>
          <p:nvPr/>
        </p:nvSpPr>
        <p:spPr bwMode="auto">
          <a:xfrm>
            <a:off x="1219200" y="2514600"/>
            <a:ext cx="0" cy="2667000"/>
          </a:xfrm>
          <a:prstGeom prst="line">
            <a:avLst/>
          </a:prstGeom>
          <a:noFill/>
          <a:ln w="76200">
            <a:solidFill>
              <a:schemeClr val="accent1"/>
            </a:solidFill>
            <a:round/>
            <a:headEnd/>
            <a:tailEnd/>
          </a:ln>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Imagine…</a:t>
            </a:r>
          </a:p>
        </p:txBody>
      </p:sp>
      <p:sp>
        <p:nvSpPr>
          <p:cNvPr id="8195" name="Text Box 4"/>
          <p:cNvSpPr txBox="1">
            <a:spLocks noChangeArrowheads="1"/>
          </p:cNvSpPr>
          <p:nvPr/>
        </p:nvSpPr>
        <p:spPr bwMode="auto">
          <a:xfrm>
            <a:off x="838200" y="2514600"/>
            <a:ext cx="7315200" cy="1739900"/>
          </a:xfrm>
          <a:prstGeom prst="rect">
            <a:avLst/>
          </a:prstGeom>
          <a:noFill/>
          <a:ln w="9525">
            <a:noFill/>
            <a:miter lim="800000"/>
            <a:headEnd/>
            <a:tailEnd/>
          </a:ln>
        </p:spPr>
        <p:txBody>
          <a:bodyPr>
            <a:spAutoFit/>
          </a:bodyPr>
          <a:lstStyle/>
          <a:p>
            <a:pPr algn="ctr">
              <a:spcBef>
                <a:spcPct val="50000"/>
              </a:spcBef>
            </a:pPr>
            <a:r>
              <a:rPr lang="en-US" sz="3600" dirty="0"/>
              <a:t>Making a call and having </a:t>
            </a:r>
            <a:r>
              <a:rPr lang="en-US" sz="3600" dirty="0">
                <a:solidFill>
                  <a:srgbClr val="33CC33"/>
                </a:solidFill>
              </a:rPr>
              <a:t>application sharing </a:t>
            </a:r>
            <a:r>
              <a:rPr lang="en-US" sz="3600" i="1" dirty="0"/>
              <a:t>effortlessly</a:t>
            </a:r>
            <a:r>
              <a:rPr lang="en-US" sz="3600" dirty="0"/>
              <a:t> available as part of </a:t>
            </a:r>
            <a:r>
              <a:rPr lang="en-US" sz="3600" dirty="0" smtClean="0"/>
              <a:t>a voice conversation</a:t>
            </a:r>
            <a:endParaRPr lang="en-US" sz="3600" dirty="0"/>
          </a:p>
        </p:txBody>
      </p:sp>
      <p:pic>
        <p:nvPicPr>
          <p:cNvPr id="8196" name="Picture 6" descr="web_conf"/>
          <p:cNvPicPr>
            <a:picLocks noChangeAspect="1" noChangeArrowheads="1"/>
          </p:cNvPicPr>
          <p:nvPr/>
        </p:nvPicPr>
        <p:blipFill>
          <a:blip r:embed="rId2"/>
          <a:srcRect/>
          <a:stretch>
            <a:fillRect/>
          </a:stretch>
        </p:blipFill>
        <p:spPr bwMode="auto">
          <a:xfrm>
            <a:off x="5562600" y="4648200"/>
            <a:ext cx="2262188" cy="16954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Imagine…</a:t>
            </a:r>
          </a:p>
        </p:txBody>
      </p:sp>
      <p:sp>
        <p:nvSpPr>
          <p:cNvPr id="9219" name="Text Box 4"/>
          <p:cNvSpPr txBox="1">
            <a:spLocks noChangeArrowheads="1"/>
          </p:cNvSpPr>
          <p:nvPr/>
        </p:nvSpPr>
        <p:spPr bwMode="auto">
          <a:xfrm>
            <a:off x="838200" y="2514600"/>
            <a:ext cx="7315200" cy="2289175"/>
          </a:xfrm>
          <a:prstGeom prst="rect">
            <a:avLst/>
          </a:prstGeom>
          <a:noFill/>
          <a:ln w="9525">
            <a:noFill/>
            <a:miter lim="800000"/>
            <a:headEnd/>
            <a:tailEnd/>
          </a:ln>
        </p:spPr>
        <p:txBody>
          <a:bodyPr>
            <a:spAutoFit/>
          </a:bodyPr>
          <a:lstStyle/>
          <a:p>
            <a:pPr algn="ctr">
              <a:spcBef>
                <a:spcPct val="50000"/>
              </a:spcBef>
            </a:pPr>
            <a:r>
              <a:rPr lang="en-US" sz="3600" dirty="0"/>
              <a:t>Making a call and </a:t>
            </a:r>
            <a:r>
              <a:rPr lang="en-US" sz="3600" dirty="0" smtClean="0">
                <a:solidFill>
                  <a:srgbClr val="33CC33"/>
                </a:solidFill>
              </a:rPr>
              <a:t>sending </a:t>
            </a:r>
            <a:r>
              <a:rPr lang="en-US" sz="3600" dirty="0">
                <a:solidFill>
                  <a:srgbClr val="33CC33"/>
                </a:solidFill>
              </a:rPr>
              <a:t>a file</a:t>
            </a:r>
            <a:r>
              <a:rPr lang="en-US" sz="3600" dirty="0"/>
              <a:t> </a:t>
            </a:r>
            <a:r>
              <a:rPr lang="en-US" sz="3600" dirty="0" smtClean="0"/>
              <a:t>to </a:t>
            </a:r>
            <a:r>
              <a:rPr lang="en-US" sz="3600" dirty="0"/>
              <a:t>the other user, simply by right-clicking and choosing “Send To” and selecting the person’s name</a:t>
            </a:r>
          </a:p>
        </p:txBody>
      </p:sp>
      <p:pic>
        <p:nvPicPr>
          <p:cNvPr id="9220" name="Picture 8"/>
          <p:cNvPicPr>
            <a:picLocks noChangeAspect="1" noChangeArrowheads="1"/>
          </p:cNvPicPr>
          <p:nvPr/>
        </p:nvPicPr>
        <p:blipFill>
          <a:blip r:embed="rId2"/>
          <a:srcRect/>
          <a:stretch>
            <a:fillRect/>
          </a:stretch>
        </p:blipFill>
        <p:spPr bwMode="auto">
          <a:xfrm>
            <a:off x="5181600" y="4838700"/>
            <a:ext cx="3486150" cy="1714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Imagine…</a:t>
            </a:r>
          </a:p>
        </p:txBody>
      </p:sp>
      <p:sp>
        <p:nvSpPr>
          <p:cNvPr id="10243" name="Text Box 4"/>
          <p:cNvSpPr txBox="1">
            <a:spLocks noChangeArrowheads="1"/>
          </p:cNvSpPr>
          <p:nvPr/>
        </p:nvSpPr>
        <p:spPr bwMode="auto">
          <a:xfrm>
            <a:off x="838200" y="2514600"/>
            <a:ext cx="7315200" cy="1066800"/>
          </a:xfrm>
          <a:prstGeom prst="rect">
            <a:avLst/>
          </a:prstGeom>
          <a:noFill/>
          <a:ln w="9525">
            <a:noFill/>
            <a:miter lim="800000"/>
            <a:headEnd/>
            <a:tailEnd/>
          </a:ln>
        </p:spPr>
        <p:txBody>
          <a:bodyPr>
            <a:spAutoFit/>
          </a:bodyPr>
          <a:lstStyle/>
          <a:p>
            <a:pPr algn="ctr">
              <a:spcBef>
                <a:spcPct val="50000"/>
              </a:spcBef>
            </a:pPr>
            <a:r>
              <a:rPr lang="en-US" sz="3200"/>
              <a:t>Making a call and </a:t>
            </a:r>
            <a:r>
              <a:rPr lang="en-US" sz="3200">
                <a:solidFill>
                  <a:srgbClr val="33CC33"/>
                </a:solidFill>
              </a:rPr>
              <a:t>sending text</a:t>
            </a:r>
            <a:r>
              <a:rPr lang="en-US" sz="3200"/>
              <a:t> along with voice or using video </a:t>
            </a:r>
            <a:r>
              <a:rPr lang="en-US" sz="3200" i="1"/>
              <a:t>with ease</a:t>
            </a:r>
          </a:p>
        </p:txBody>
      </p:sp>
      <p:pic>
        <p:nvPicPr>
          <p:cNvPr id="10244" name="Picture 5"/>
          <p:cNvPicPr>
            <a:picLocks noChangeAspect="1" noChangeArrowheads="1"/>
          </p:cNvPicPr>
          <p:nvPr/>
        </p:nvPicPr>
        <p:blipFill>
          <a:blip r:embed="rId2"/>
          <a:srcRect/>
          <a:stretch>
            <a:fillRect/>
          </a:stretch>
        </p:blipFill>
        <p:spPr bwMode="auto">
          <a:xfrm>
            <a:off x="2057400" y="4038600"/>
            <a:ext cx="1544638" cy="2184400"/>
          </a:xfrm>
          <a:prstGeom prst="rect">
            <a:avLst/>
          </a:prstGeom>
          <a:noFill/>
          <a:ln w="9525">
            <a:noFill/>
            <a:miter lim="800000"/>
            <a:headEnd/>
            <a:tailEnd/>
          </a:ln>
        </p:spPr>
      </p:pic>
      <p:pic>
        <p:nvPicPr>
          <p:cNvPr id="10245" name="Picture 6" descr="cv-300"/>
          <p:cNvPicPr>
            <a:picLocks noChangeAspect="1" noChangeArrowheads="1"/>
          </p:cNvPicPr>
          <p:nvPr/>
        </p:nvPicPr>
        <p:blipFill>
          <a:blip r:embed="rId3"/>
          <a:srcRect/>
          <a:stretch>
            <a:fillRect/>
          </a:stretch>
        </p:blipFill>
        <p:spPr bwMode="auto">
          <a:xfrm>
            <a:off x="5486400" y="4038600"/>
            <a:ext cx="2133600" cy="19748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ulej\Desktop\Smart PC Whiteboard.png"/>
          <p:cNvPicPr>
            <a:picLocks noChangeAspect="1" noChangeArrowheads="1"/>
          </p:cNvPicPr>
          <p:nvPr/>
        </p:nvPicPr>
        <p:blipFill>
          <a:blip r:embed="rId2"/>
          <a:srcRect/>
          <a:stretch>
            <a:fillRect/>
          </a:stretch>
        </p:blipFill>
        <p:spPr bwMode="auto">
          <a:xfrm>
            <a:off x="5791200" y="4558928"/>
            <a:ext cx="1981200" cy="1423235"/>
          </a:xfrm>
          <a:prstGeom prst="rect">
            <a:avLst/>
          </a:prstGeom>
          <a:noFill/>
        </p:spPr>
      </p:pic>
      <p:sp>
        <p:nvSpPr>
          <p:cNvPr id="11266" name="Rectangle 2"/>
          <p:cNvSpPr>
            <a:spLocks noGrp="1" noChangeArrowheads="1"/>
          </p:cNvSpPr>
          <p:nvPr>
            <p:ph type="title"/>
          </p:nvPr>
        </p:nvSpPr>
        <p:spPr/>
        <p:txBody>
          <a:bodyPr/>
          <a:lstStyle/>
          <a:p>
            <a:pPr eaLnBrk="1" hangingPunct="1"/>
            <a:r>
              <a:rPr lang="en-US" smtClean="0"/>
              <a:t>Imagine…</a:t>
            </a:r>
          </a:p>
        </p:txBody>
      </p:sp>
      <p:sp>
        <p:nvSpPr>
          <p:cNvPr id="11267" name="Text Box 5"/>
          <p:cNvSpPr txBox="1">
            <a:spLocks noChangeArrowheads="1"/>
          </p:cNvSpPr>
          <p:nvPr/>
        </p:nvSpPr>
        <p:spPr bwMode="auto">
          <a:xfrm>
            <a:off x="838200" y="2514600"/>
            <a:ext cx="7315200" cy="1554163"/>
          </a:xfrm>
          <a:prstGeom prst="rect">
            <a:avLst/>
          </a:prstGeom>
          <a:noFill/>
          <a:ln w="9525">
            <a:noFill/>
            <a:miter lim="800000"/>
            <a:headEnd/>
            <a:tailEnd/>
          </a:ln>
        </p:spPr>
        <p:txBody>
          <a:bodyPr>
            <a:spAutoFit/>
          </a:bodyPr>
          <a:lstStyle/>
          <a:p>
            <a:pPr algn="ctr">
              <a:spcBef>
                <a:spcPct val="50000"/>
              </a:spcBef>
            </a:pPr>
            <a:r>
              <a:rPr lang="en-US" sz="3200"/>
              <a:t>Holding a conference call with several people and sharing slides or using an electronic </a:t>
            </a:r>
            <a:r>
              <a:rPr lang="en-US" sz="3200">
                <a:solidFill>
                  <a:srgbClr val="33CC33"/>
                </a:solidFill>
              </a:rPr>
              <a:t>whiteboard</a:t>
            </a:r>
          </a:p>
        </p:txBody>
      </p:sp>
      <p:pic>
        <p:nvPicPr>
          <p:cNvPr id="11269" name="Picture 11" descr="a4306"/>
          <p:cNvPicPr>
            <a:picLocks noChangeAspect="1" noChangeArrowheads="1"/>
          </p:cNvPicPr>
          <p:nvPr/>
        </p:nvPicPr>
        <p:blipFill>
          <a:blip r:embed="rId3"/>
          <a:srcRect/>
          <a:stretch>
            <a:fillRect/>
          </a:stretch>
        </p:blipFill>
        <p:spPr bwMode="auto">
          <a:xfrm>
            <a:off x="685800" y="4038600"/>
            <a:ext cx="1730375" cy="2362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acketizer">
  <a:themeElements>
    <a:clrScheme name="Packetizer 9">
      <a:dk1>
        <a:srgbClr val="000000"/>
      </a:dk1>
      <a:lt1>
        <a:srgbClr val="FFFFFF"/>
      </a:lt1>
      <a:dk2>
        <a:srgbClr val="000000"/>
      </a:dk2>
      <a:lt2>
        <a:srgbClr val="808080"/>
      </a:lt2>
      <a:accent1>
        <a:srgbClr val="0066CC"/>
      </a:accent1>
      <a:accent2>
        <a:srgbClr val="FF3300"/>
      </a:accent2>
      <a:accent3>
        <a:srgbClr val="FFFFFF"/>
      </a:accent3>
      <a:accent4>
        <a:srgbClr val="000000"/>
      </a:accent4>
      <a:accent5>
        <a:srgbClr val="AAB8E2"/>
      </a:accent5>
      <a:accent6>
        <a:srgbClr val="E72D00"/>
      </a:accent6>
      <a:hlink>
        <a:srgbClr val="CCCCFF"/>
      </a:hlink>
      <a:folHlink>
        <a:srgbClr val="B2B2B2"/>
      </a:folHlink>
    </a:clrScheme>
    <a:fontScheme name="Packetiz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cketiz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cketiz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cketiz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cketiz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cketiz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cketiz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cketiz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acketizer 8">
        <a:dk1>
          <a:srgbClr val="000000"/>
        </a:dk1>
        <a:lt1>
          <a:srgbClr val="FFFFFF"/>
        </a:lt1>
        <a:dk2>
          <a:srgbClr val="000000"/>
        </a:dk2>
        <a:lt2>
          <a:srgbClr val="808080"/>
        </a:lt2>
        <a:accent1>
          <a:srgbClr val="0066CC"/>
        </a:accent1>
        <a:accent2>
          <a:srgbClr val="3333CC"/>
        </a:accent2>
        <a:accent3>
          <a:srgbClr val="FFFFFF"/>
        </a:accent3>
        <a:accent4>
          <a:srgbClr val="000000"/>
        </a:accent4>
        <a:accent5>
          <a:srgbClr val="AAB8E2"/>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cketizer 9">
        <a:dk1>
          <a:srgbClr val="000000"/>
        </a:dk1>
        <a:lt1>
          <a:srgbClr val="FFFFFF"/>
        </a:lt1>
        <a:dk2>
          <a:srgbClr val="000000"/>
        </a:dk2>
        <a:lt2>
          <a:srgbClr val="808080"/>
        </a:lt2>
        <a:accent1>
          <a:srgbClr val="0066CC"/>
        </a:accent1>
        <a:accent2>
          <a:srgbClr val="FF3300"/>
        </a:accent2>
        <a:accent3>
          <a:srgbClr val="FFFFFF"/>
        </a:accent3>
        <a:accent4>
          <a:srgbClr val="000000"/>
        </a:accent4>
        <a:accent5>
          <a:srgbClr val="AAB8E2"/>
        </a:accent5>
        <a:accent6>
          <a:srgbClr val="E72D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Packetizer</Template>
  <TotalTime>1678</TotalTime>
  <Words>1794</Words>
  <Application>Microsoft PowerPoint</Application>
  <PresentationFormat>On-screen Show (4:3)</PresentationFormat>
  <Paragraphs>213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Packetizer</vt:lpstr>
      <vt:lpstr>A Concept for the Advanced Multimedia System (AMS)</vt:lpstr>
      <vt:lpstr>Nature of AMS</vt:lpstr>
      <vt:lpstr>Objectives</vt:lpstr>
      <vt:lpstr>What VoIP Delivered</vt:lpstr>
      <vt:lpstr>We Can Do More</vt:lpstr>
      <vt:lpstr>Imagine…</vt:lpstr>
      <vt:lpstr>Imagine…</vt:lpstr>
      <vt:lpstr>Imagine…</vt:lpstr>
      <vt:lpstr>Imagine…</vt:lpstr>
      <vt:lpstr>Imagine…</vt:lpstr>
      <vt:lpstr>Imagine…</vt:lpstr>
      <vt:lpstr>Imagine…</vt:lpstr>
      <vt:lpstr>Imagine…</vt:lpstr>
      <vt:lpstr>Imagine…</vt:lpstr>
      <vt:lpstr>Imagine…</vt:lpstr>
      <vt:lpstr>Sample AMS Applications</vt:lpstr>
      <vt:lpstr>Realizing the Vision</vt:lpstr>
      <vt:lpstr>History of Multimedia Systems</vt:lpstr>
      <vt:lpstr>Why a New System?</vt:lpstr>
      <vt:lpstr>Advanced Multimedia System</vt:lpstr>
      <vt:lpstr>Comparison of 2G and 3G</vt:lpstr>
      <vt:lpstr>AMS Will…</vt:lpstr>
      <vt:lpstr>AMS Architectural Components (This is a concept and certainly not definitive)</vt:lpstr>
      <vt:lpstr>The “Container”</vt:lpstr>
      <vt:lpstr>Service Nodes</vt:lpstr>
      <vt:lpstr>Application Protocol Entities</vt:lpstr>
      <vt:lpstr>Application Protocol Entities (cont)</vt:lpstr>
      <vt:lpstr>Application Servers</vt:lpstr>
      <vt:lpstr>A “Container” and APEs</vt:lpstr>
      <vt:lpstr>Typical Offices</vt:lpstr>
      <vt:lpstr>Home Entertainment Equipment =  Home Conferencing Equipment</vt:lpstr>
      <vt:lpstr>Signaling and Media Flows</vt:lpstr>
      <vt:lpstr>Application Handover</vt:lpstr>
      <vt:lpstr>Example of Network-based Streaming Video Service</vt:lpstr>
      <vt:lpstr>Example of Network-based Multipoint Data Conferencing Service</vt:lpstr>
      <vt:lpstr>Slide 35</vt:lpstr>
    </vt:vector>
  </TitlesOfParts>
  <Company>Packetizer,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concept for the Next Generation Multimedia System</dc:title>
  <dc:creator>Paul E. Jones</dc:creator>
  <cp:lastModifiedBy>Paul E. Jones</cp:lastModifiedBy>
  <cp:revision>151</cp:revision>
  <dcterms:created xsi:type="dcterms:W3CDTF">2007-03-04T22:27:17Z</dcterms:created>
  <dcterms:modified xsi:type="dcterms:W3CDTF">2008-05-30T16:14:24Z</dcterms:modified>
</cp:coreProperties>
</file>